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1FBB191-0935-49D8-B950-8C753FE34BAB}" type="datetimeFigureOut">
              <a:rPr lang="fr-FR" smtClean="0"/>
              <a:t>23/10/2022</a:t>
            </a:fld>
            <a:endParaRPr lang="fr-F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05B5FBD8-BF19-4067-8159-AF6EF52E7F14}" type="slidenum">
              <a:rPr lang="fr-FR" smtClean="0"/>
              <a:t>‹N°›</a:t>
            </a:fld>
            <a:endParaRPr lang="fr-F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1992997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FBB191-0935-49D8-B950-8C753FE34BAB}" type="datetimeFigureOut">
              <a:rPr lang="fr-FR" smtClean="0"/>
              <a:t>23/10/2022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5B5FBD8-BF19-4067-8159-AF6EF52E7F14}" type="slidenum">
              <a:rPr lang="fr-FR" smtClean="0"/>
              <a:t>‹N°›</a:t>
            </a:fld>
            <a:endParaRPr lang="fr-FR"/>
          </a:p>
        </p:txBody>
      </p:sp>
    </p:spTree>
    <p:extLst>
      <p:ext uri="{BB962C8B-B14F-4D97-AF65-F5344CB8AC3E}">
        <p14:creationId xmlns:p14="http://schemas.microsoft.com/office/powerpoint/2010/main" val="1431518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FBB191-0935-49D8-B950-8C753FE34BAB}" type="datetimeFigureOut">
              <a:rPr lang="fr-FR" smtClean="0"/>
              <a:t>23/10/2022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5B5FBD8-BF19-4067-8159-AF6EF52E7F14}" type="slidenum">
              <a:rPr lang="fr-FR" smtClean="0"/>
              <a:t>‹N°›</a:t>
            </a:fld>
            <a:endParaRPr lang="fr-FR"/>
          </a:p>
        </p:txBody>
      </p:sp>
    </p:spTree>
    <p:extLst>
      <p:ext uri="{BB962C8B-B14F-4D97-AF65-F5344CB8AC3E}">
        <p14:creationId xmlns:p14="http://schemas.microsoft.com/office/powerpoint/2010/main" val="1305935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FBB191-0935-49D8-B950-8C753FE34BAB}" type="datetimeFigureOut">
              <a:rPr lang="fr-FR" smtClean="0"/>
              <a:t>23/10/2022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5B5FBD8-BF19-4067-8159-AF6EF52E7F14}" type="slidenum">
              <a:rPr lang="fr-FR" smtClean="0"/>
              <a:t>‹N°›</a:t>
            </a:fld>
            <a:endParaRPr lang="fr-FR"/>
          </a:p>
        </p:txBody>
      </p:sp>
    </p:spTree>
    <p:extLst>
      <p:ext uri="{BB962C8B-B14F-4D97-AF65-F5344CB8AC3E}">
        <p14:creationId xmlns:p14="http://schemas.microsoft.com/office/powerpoint/2010/main" val="448162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71FBB191-0935-49D8-B950-8C753FE34BAB}" type="datetimeFigureOut">
              <a:rPr lang="fr-FR" smtClean="0"/>
              <a:t>23/10/2022</a:t>
            </a:fld>
            <a:endParaRPr lang="fr-F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05B5FBD8-BF19-4067-8159-AF6EF52E7F14}" type="slidenum">
              <a:rPr lang="fr-FR" smtClean="0"/>
              <a:t>‹N°›</a:t>
            </a:fld>
            <a:endParaRPr lang="fr-F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69555800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1FBB191-0935-49D8-B950-8C753FE34BAB}" type="datetimeFigureOut">
              <a:rPr lang="fr-FR" smtClean="0"/>
              <a:t>23/10/2022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5B5FBD8-BF19-4067-8159-AF6EF52E7F14}" type="slidenum">
              <a:rPr lang="fr-FR" smtClean="0"/>
              <a:t>‹N°›</a:t>
            </a:fld>
            <a:endParaRPr lang="fr-FR"/>
          </a:p>
        </p:txBody>
      </p:sp>
    </p:spTree>
    <p:extLst>
      <p:ext uri="{BB962C8B-B14F-4D97-AF65-F5344CB8AC3E}">
        <p14:creationId xmlns:p14="http://schemas.microsoft.com/office/powerpoint/2010/main" val="3793771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1FBB191-0935-49D8-B950-8C753FE34BAB}" type="datetimeFigureOut">
              <a:rPr lang="fr-FR" smtClean="0"/>
              <a:t>23/10/2022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5B5FBD8-BF19-4067-8159-AF6EF52E7F14}" type="slidenum">
              <a:rPr lang="fr-FR" smtClean="0"/>
              <a:t>‹N°›</a:t>
            </a:fld>
            <a:endParaRPr lang="fr-FR"/>
          </a:p>
        </p:txBody>
      </p:sp>
    </p:spTree>
    <p:extLst>
      <p:ext uri="{BB962C8B-B14F-4D97-AF65-F5344CB8AC3E}">
        <p14:creationId xmlns:p14="http://schemas.microsoft.com/office/powerpoint/2010/main" val="3943929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1FBB191-0935-49D8-B950-8C753FE34BAB}" type="datetimeFigureOut">
              <a:rPr lang="fr-FR" smtClean="0"/>
              <a:t>23/10/2022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5B5FBD8-BF19-4067-8159-AF6EF52E7F14}" type="slidenum">
              <a:rPr lang="fr-FR" smtClean="0"/>
              <a:t>‹N°›</a:t>
            </a:fld>
            <a:endParaRPr lang="fr-FR"/>
          </a:p>
        </p:txBody>
      </p:sp>
    </p:spTree>
    <p:extLst>
      <p:ext uri="{BB962C8B-B14F-4D97-AF65-F5344CB8AC3E}">
        <p14:creationId xmlns:p14="http://schemas.microsoft.com/office/powerpoint/2010/main" val="723460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BB191-0935-49D8-B950-8C753FE34BAB}" type="datetimeFigureOut">
              <a:rPr lang="fr-FR" smtClean="0"/>
              <a:t>23/10/2022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5B5FBD8-BF19-4067-8159-AF6EF52E7F14}" type="slidenum">
              <a:rPr lang="fr-FR" smtClean="0"/>
              <a:t>‹N°›</a:t>
            </a:fld>
            <a:endParaRPr lang="fr-FR"/>
          </a:p>
        </p:txBody>
      </p:sp>
    </p:spTree>
    <p:extLst>
      <p:ext uri="{BB962C8B-B14F-4D97-AF65-F5344CB8AC3E}">
        <p14:creationId xmlns:p14="http://schemas.microsoft.com/office/powerpoint/2010/main" val="3677754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1FBB191-0935-49D8-B950-8C753FE34BAB}" type="datetimeFigureOut">
              <a:rPr lang="fr-FR" smtClean="0"/>
              <a:t>23/10/2022</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5B5FBD8-BF19-4067-8159-AF6EF52E7F14}"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42410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1FBB191-0935-49D8-B950-8C753FE34BAB}" type="datetimeFigureOut">
              <a:rPr lang="fr-FR" smtClean="0"/>
              <a:t>23/10/2022</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5B5FBD8-BF19-4067-8159-AF6EF52E7F14}"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4130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71FBB191-0935-49D8-B950-8C753FE34BAB}" type="datetimeFigureOut">
              <a:rPr lang="fr-FR" smtClean="0"/>
              <a:t>23/10/2022</a:t>
            </a:fld>
            <a:endParaRPr lang="fr-F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fr-F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05B5FBD8-BF19-4067-8159-AF6EF52E7F14}" type="slidenum">
              <a:rPr lang="fr-FR" smtClean="0"/>
              <a:t>‹N°›</a:t>
            </a:fld>
            <a:endParaRPr lang="fr-F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4010677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545B2E-B820-4C10-7B03-27F2BF6E40F9}"/>
              </a:ext>
            </a:extLst>
          </p:cNvPr>
          <p:cNvSpPr>
            <a:spLocks noGrp="1"/>
          </p:cNvSpPr>
          <p:nvPr>
            <p:ph type="ctrTitle"/>
          </p:nvPr>
        </p:nvSpPr>
        <p:spPr>
          <a:xfrm>
            <a:off x="684211" y="685799"/>
            <a:ext cx="10414423" cy="1805731"/>
          </a:xfrm>
        </p:spPr>
        <p:txBody>
          <a:bodyPr/>
          <a:lstStyle/>
          <a:p>
            <a:r>
              <a:rPr lang="fr-FR" dirty="0"/>
              <a:t>2 Corinthiens 3</a:t>
            </a:r>
          </a:p>
        </p:txBody>
      </p:sp>
      <p:sp>
        <p:nvSpPr>
          <p:cNvPr id="3" name="Sous-titre 2">
            <a:extLst>
              <a:ext uri="{FF2B5EF4-FFF2-40B4-BE49-F238E27FC236}">
                <a16:creationId xmlns:a16="http://schemas.microsoft.com/office/drawing/2014/main" id="{73DA15E4-86D5-4E53-1C7A-802825E6ECD2}"/>
              </a:ext>
            </a:extLst>
          </p:cNvPr>
          <p:cNvSpPr>
            <a:spLocks noGrp="1"/>
          </p:cNvSpPr>
          <p:nvPr>
            <p:ph type="subTitle" idx="1"/>
          </p:nvPr>
        </p:nvSpPr>
        <p:spPr/>
        <p:txBody>
          <a:bodyPr/>
          <a:lstStyle/>
          <a:p>
            <a:r>
              <a:rPr lang="fr-FR" dirty="0"/>
              <a:t>La nouvelle alliance</a:t>
            </a:r>
          </a:p>
          <a:p>
            <a:r>
              <a:rPr lang="fr-FR" dirty="0"/>
              <a:t>Église Sonnerat 23/10/2022</a:t>
            </a:r>
          </a:p>
        </p:txBody>
      </p:sp>
    </p:spTree>
    <p:extLst>
      <p:ext uri="{BB962C8B-B14F-4D97-AF65-F5344CB8AC3E}">
        <p14:creationId xmlns:p14="http://schemas.microsoft.com/office/powerpoint/2010/main" val="1018709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859055-9121-2D12-52A5-D4E0E9D8667D}"/>
              </a:ext>
            </a:extLst>
          </p:cNvPr>
          <p:cNvSpPr>
            <a:spLocks noGrp="1"/>
          </p:cNvSpPr>
          <p:nvPr>
            <p:ph type="title"/>
          </p:nvPr>
        </p:nvSpPr>
        <p:spPr/>
        <p:txBody>
          <a:bodyPr/>
          <a:lstStyle/>
          <a:p>
            <a:r>
              <a:rPr lang="fr-FR" dirty="0"/>
              <a:t>Introduction</a:t>
            </a:r>
          </a:p>
        </p:txBody>
      </p:sp>
      <p:sp>
        <p:nvSpPr>
          <p:cNvPr id="3" name="Espace réservé du contenu 2">
            <a:extLst>
              <a:ext uri="{FF2B5EF4-FFF2-40B4-BE49-F238E27FC236}">
                <a16:creationId xmlns:a16="http://schemas.microsoft.com/office/drawing/2014/main" id="{DD7E4732-E93B-3BCC-E5C3-2A48B654AD59}"/>
              </a:ext>
            </a:extLst>
          </p:cNvPr>
          <p:cNvSpPr>
            <a:spLocks noGrp="1"/>
          </p:cNvSpPr>
          <p:nvPr>
            <p:ph idx="1"/>
          </p:nvPr>
        </p:nvSpPr>
        <p:spPr>
          <a:xfrm>
            <a:off x="742680" y="1418264"/>
            <a:ext cx="10859039" cy="5058037"/>
          </a:xfrm>
        </p:spPr>
        <p:txBody>
          <a:bodyPr>
            <a:normAutofit/>
          </a:bodyPr>
          <a:lstStyle/>
          <a:p>
            <a:r>
              <a:rPr lang="fr-FR" sz="2400" b="1" dirty="0">
                <a:effectLst/>
                <a:latin typeface="Calibri" panose="020F0502020204030204" pitchFamily="34" charset="0"/>
                <a:ea typeface="Calibri" panose="020F0502020204030204" pitchFamily="34" charset="0"/>
                <a:cs typeface="Times New Roman" panose="02020603050405020304" pitchFamily="18" charset="0"/>
              </a:rPr>
              <a:t>première lettre non canonique</a:t>
            </a:r>
            <a:r>
              <a:rPr lang="fr-FR" sz="24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2400" b="1" dirty="0">
                <a:effectLst/>
                <a:latin typeface="Calibri" panose="020F0502020204030204" pitchFamily="34" charset="0"/>
                <a:ea typeface="Calibri" panose="020F0502020204030204" pitchFamily="34" charset="0"/>
                <a:cs typeface="Times New Roman" panose="02020603050405020304" pitchFamily="18" charset="0"/>
              </a:rPr>
              <a:t>1 Corinthiens</a:t>
            </a:r>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effectLst/>
                <a:latin typeface="Calibri" panose="020F0502020204030204" pitchFamily="34" charset="0"/>
                <a:ea typeface="Calibri" panose="020F0502020204030204" pitchFamily="34" charset="0"/>
                <a:cs typeface="Times New Roman" panose="02020603050405020304" pitchFamily="18" charset="0"/>
              </a:rPr>
              <a:t>mauvaises nouvelles</a:t>
            </a:r>
            <a:r>
              <a:rPr lang="fr-FR" sz="2400" dirty="0">
                <a:effectLst/>
                <a:latin typeface="Calibri" panose="020F0502020204030204" pitchFamily="34" charset="0"/>
                <a:ea typeface="Calibri" panose="020F0502020204030204" pitchFamily="34" charset="0"/>
                <a:cs typeface="Times New Roman" panose="02020603050405020304" pitchFamily="18" charset="0"/>
              </a:rPr>
              <a:t> </a:t>
            </a:r>
            <a:endParaRPr lang="fr-FR" sz="2400" b="1"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b="1" dirty="0">
                <a:effectLst/>
                <a:latin typeface="Calibri" panose="020F0502020204030204" pitchFamily="34" charset="0"/>
                <a:ea typeface="Calibri" panose="020F0502020204030204" pitchFamily="34" charset="0"/>
                <a:cs typeface="Times New Roman" panose="02020603050405020304" pitchFamily="18" charset="0"/>
              </a:rPr>
              <a:t>Paul va lui-même à Corinthe</a:t>
            </a:r>
            <a:r>
              <a:rPr lang="fr-FR" sz="2400" dirty="0">
                <a:effectLst/>
                <a:latin typeface="Calibri" panose="020F0502020204030204" pitchFamily="34" charset="0"/>
                <a:ea typeface="Calibri" panose="020F0502020204030204" pitchFamily="34" charset="0"/>
                <a:cs typeface="Times New Roman" panose="02020603050405020304" pitchFamily="18" charset="0"/>
              </a:rPr>
              <a:t> </a:t>
            </a:r>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cs typeface="Times New Roman" panose="02020603050405020304" pitchFamily="18" charset="0"/>
              </a:rPr>
              <a:t>Arrivée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de judéo-chrétiens</a:t>
            </a:r>
          </a:p>
          <a:p>
            <a:r>
              <a:rPr lang="fr-FR" sz="2400" b="1" dirty="0">
                <a:effectLst/>
                <a:latin typeface="Calibri" panose="020F0502020204030204" pitchFamily="34" charset="0"/>
                <a:ea typeface="Calibri" panose="020F0502020204030204" pitchFamily="34" charset="0"/>
                <a:cs typeface="Times New Roman" panose="02020603050405020304" pitchFamily="18" charset="0"/>
              </a:rPr>
              <a:t>Lettre sévère</a:t>
            </a:r>
          </a:p>
          <a:p>
            <a:r>
              <a:rPr lang="fr-FR" sz="2400" b="1" dirty="0">
                <a:effectLst/>
                <a:latin typeface="Calibri" panose="020F0502020204030204" pitchFamily="34" charset="0"/>
                <a:ea typeface="Calibri" panose="020F0502020204030204" pitchFamily="34" charset="0"/>
                <a:cs typeface="Times New Roman" panose="02020603050405020304" pitchFamily="18" charset="0"/>
              </a:rPr>
              <a:t>une bonne et une mauvaise nouvelle</a:t>
            </a:r>
            <a:r>
              <a:rPr lang="fr-FR" sz="2400" b="1" dirty="0">
                <a:latin typeface="Calibri" panose="020F0502020204030204" pitchFamily="34" charset="0"/>
                <a:ea typeface="Calibri" panose="020F0502020204030204" pitchFamily="34" charset="0"/>
                <a:cs typeface="Times New Roman" panose="02020603050405020304" pitchFamily="18" charset="0"/>
              </a:rPr>
              <a:t>:</a:t>
            </a:r>
          </a:p>
          <a:p>
            <a:pPr>
              <a:buFont typeface="Wingdings" panose="05000000000000000000" pitchFamily="2" charset="2"/>
              <a:buChar char="v"/>
            </a:pPr>
            <a:r>
              <a:rPr lang="fr-FR" sz="2400" b="1" dirty="0">
                <a:latin typeface="Calibri" panose="020F0502020204030204" pitchFamily="34" charset="0"/>
                <a:cs typeface="Times New Roman" panose="02020603050405020304" pitchFamily="18" charset="0"/>
              </a:rPr>
              <a:t>Regret		</a:t>
            </a:r>
          </a:p>
          <a:p>
            <a:pPr>
              <a:buFont typeface="Wingdings" panose="05000000000000000000" pitchFamily="2" charset="2"/>
              <a:buChar char="v"/>
            </a:pPr>
            <a:r>
              <a:rPr lang="fr-FR" sz="2400" b="1" dirty="0">
                <a:effectLst/>
                <a:latin typeface="Calibri" panose="020F0502020204030204" pitchFamily="34" charset="0"/>
                <a:ea typeface="Calibri" panose="020F0502020204030204" pitchFamily="34" charset="0"/>
                <a:cs typeface="Times New Roman" panose="02020603050405020304" pitchFamily="18" charset="0"/>
              </a:rPr>
              <a:t>les judéo-chrétiens arrivés de Jérusalem remettent en cause l’autorité de l’apôtre</a:t>
            </a:r>
            <a:r>
              <a:rPr lang="fr-FR" sz="2400" b="1" dirty="0">
                <a:latin typeface="Calibri" panose="020F0502020204030204" pitchFamily="34" charset="0"/>
                <a:cs typeface="Times New Roman" panose="02020603050405020304" pitchFamily="18" charset="0"/>
              </a:rPr>
              <a:t>				</a:t>
            </a:r>
            <a:endParaRPr lang="fr-FR" sz="2400" dirty="0"/>
          </a:p>
        </p:txBody>
      </p:sp>
    </p:spTree>
    <p:extLst>
      <p:ext uri="{BB962C8B-B14F-4D97-AF65-F5344CB8AC3E}">
        <p14:creationId xmlns:p14="http://schemas.microsoft.com/office/powerpoint/2010/main" val="157586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C5E7C92-904F-6D96-4F78-FE7F94EE4FA4}"/>
              </a:ext>
            </a:extLst>
          </p:cNvPr>
          <p:cNvSpPr>
            <a:spLocks noGrp="1"/>
          </p:cNvSpPr>
          <p:nvPr>
            <p:ph idx="1"/>
          </p:nvPr>
        </p:nvSpPr>
        <p:spPr>
          <a:xfrm>
            <a:off x="684211" y="293615"/>
            <a:ext cx="11093931" cy="6157519"/>
          </a:xfrm>
        </p:spPr>
        <p:txBody>
          <a:bodyPr>
            <a:normAutofit/>
          </a:bodyPr>
          <a:lstStyle/>
          <a:p>
            <a:pPr marL="0" indent="0">
              <a:buNone/>
            </a:pPr>
            <a:r>
              <a:rPr lang="fr-FR" dirty="0"/>
              <a:t>2 Corinthiens 2:17 (Semeur)</a:t>
            </a:r>
          </a:p>
          <a:p>
            <a:pPr marL="0" indent="0">
              <a:buNone/>
            </a:pPr>
            <a:r>
              <a:rPr lang="fr-FR" dirty="0"/>
              <a:t>17En tout cas nous, nous ne sommes pas comme tant d’autres qui accommodent la Parole de Dieu pour en tirer profit. C’est avec des intentions pures, de la part de Dieu, dans l’union avec Christ que nous annonçons la Parole.</a:t>
            </a:r>
          </a:p>
          <a:p>
            <a:pPr marL="0" indent="0">
              <a:buNone/>
            </a:pPr>
            <a:endParaRPr lang="fr-FR" dirty="0"/>
          </a:p>
          <a:p>
            <a:pPr marL="0" indent="0">
              <a:buNone/>
            </a:pPr>
            <a:r>
              <a:rPr lang="fr-FR" dirty="0"/>
              <a:t>2 Corinthiens 3 (Semeur)</a:t>
            </a:r>
          </a:p>
          <a:p>
            <a:pPr marL="0" indent="0">
              <a:buNone/>
            </a:pPr>
            <a:r>
              <a:rPr lang="fr-FR" dirty="0"/>
              <a:t>1En parlant ainsi, commençons-nous de nouveau à nous recommander nous-mêmes, ou avons-nous besoin, comme certains, de vous présenter des lettres de recommandation ou de vous en demander? 2Notre lettre c’est vous-mêmes, une lettre écrite dans notre cœur, que tout le monde peut connaître et lire. 3Il est évident que vous êtes une lettre que Christ a confiée à notre ministère et qu’il nous a fait écrire, non avec de l’encre, mais par l’Esprit du Dieu vivant, non sur des tablettes de pierre, mais sur des tablettes de chair : sur votre cœur.</a:t>
            </a:r>
          </a:p>
          <a:p>
            <a:pPr marL="0" indent="0">
              <a:buNone/>
            </a:pPr>
            <a:r>
              <a:rPr lang="fr-FR" dirty="0"/>
              <a:t>4Telle est l’assurance que nous avons par Christ, devant Dieu. 5Cela ne veut pas dire que nous puissions nous considérer par nous-mêmes à la hauteur d’une telle tâche  ; au contraire, notre capacité vient de Dieu. 6C’est lui qui nous a rendus capables d’être les serviteurs d’une nouvelle alliance qui ne dépend pas de la Loi, avec ses commandements écrits, mais de l’Esprit. Car la Loi, avec ses commandements écrits, inflige la mort. L’Esprit, lui, communique la vie.</a:t>
            </a:r>
          </a:p>
          <a:p>
            <a:pPr marL="0" indent="0">
              <a:buNone/>
            </a:pPr>
            <a:endParaRPr lang="fr-FR" dirty="0"/>
          </a:p>
        </p:txBody>
      </p:sp>
    </p:spTree>
    <p:extLst>
      <p:ext uri="{BB962C8B-B14F-4D97-AF65-F5344CB8AC3E}">
        <p14:creationId xmlns:p14="http://schemas.microsoft.com/office/powerpoint/2010/main" val="2122407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7BE664F-56EA-A051-AAF5-D07E85B28EC2}"/>
              </a:ext>
            </a:extLst>
          </p:cNvPr>
          <p:cNvSpPr>
            <a:spLocks noGrp="1"/>
          </p:cNvSpPr>
          <p:nvPr>
            <p:ph idx="1"/>
          </p:nvPr>
        </p:nvSpPr>
        <p:spPr>
          <a:xfrm>
            <a:off x="684212" y="151002"/>
            <a:ext cx="10934540" cy="6451134"/>
          </a:xfrm>
        </p:spPr>
        <p:txBody>
          <a:bodyPr>
            <a:normAutofit fontScale="92500" lnSpcReduction="10000"/>
          </a:bodyPr>
          <a:lstStyle/>
          <a:p>
            <a:pPr marL="0" indent="0">
              <a:buNone/>
            </a:pPr>
            <a:r>
              <a:rPr lang="fr-FR" dirty="0"/>
              <a:t>7Le ministère de Moïse, au service de la Loi, dont les lettres ont été gravées sur des pierres, a conduit à la mort. Cependant, ce ministère a été glorieux, au point que les Israélites n’ont pas pu regarder Moïse en face, à cause de la gloire, pourtant passagère, dont rayonnait son visage. 8Mais alors, le ministère au service de l’Esprit ne sera-t-il pas bien plus glorieux encore ?</a:t>
            </a:r>
          </a:p>
          <a:p>
            <a:pPr marL="0" indent="0">
              <a:buNone/>
            </a:pPr>
            <a:r>
              <a:rPr lang="fr-FR" dirty="0"/>
              <a:t>9En effet, si le ministère qui a entraîné la condamnation des hommes a été glorieux, combien plus glorieux est celui qui conduit les hommes à être déclarés justes par Dieu ! 10On peut même dire que cette gloire du passé perd tout son éclat quand on la compare à la gloire présente qui lui est bien supérieure. 11Car si ce qui est passager a été touché par la gloire, combien plus grande sera la gloire de ce qui demeure éternellement !</a:t>
            </a:r>
          </a:p>
          <a:p>
            <a:pPr marL="0" indent="0">
              <a:buNone/>
            </a:pPr>
            <a:r>
              <a:rPr lang="fr-FR" dirty="0"/>
              <a:t>12Cette espérance nous remplit d’assurance. 13Nous ne faisons pas comme Moïse qui « couvrait son visage d’un voile » pour empêcher les Israélites de voir la réalité vers laquelle tendait ce qui était passager.</a:t>
            </a:r>
          </a:p>
          <a:p>
            <a:pPr marL="0" indent="0">
              <a:buNone/>
            </a:pPr>
            <a:r>
              <a:rPr lang="fr-FR" dirty="0"/>
              <a:t>14Mais leur esprit est devenu incapable de comprendre : aujourd’hui encore, lorsqu’ils lisent le Livre de l’Ancienne Alliance, ce même voile demeure ; il ne leur est pas ôté, car c’est dans l’union avec Christ qu’il est levé.</a:t>
            </a:r>
          </a:p>
          <a:p>
            <a:pPr marL="0" indent="0">
              <a:buNone/>
            </a:pPr>
            <a:r>
              <a:rPr lang="fr-FR" dirty="0"/>
              <a:t>15Aussi, jusqu’à ce jour, toutes les fois que les Israélites lisent les écrits de Moïse, un voile leur couvre l’esprit. 16Mais, comme le dit l’Ecriture : Lorsque Moïse se tournait vers le Seigneur, il ôtait le voile. 17Le Seigneur dont parle le texte, c’est l’Esprit, et là où est l’Esprit du Seigneur, là règne la liberté.</a:t>
            </a:r>
          </a:p>
          <a:p>
            <a:pPr marL="0" indent="0">
              <a:buNone/>
            </a:pPr>
            <a:r>
              <a:rPr lang="fr-FR" dirty="0"/>
              <a:t>18Et nous tous qui, le visage découvert, contemplons, comme dans un miroir, la gloire du Seigneur, nous sommes transformés en son image dans une gloire dont l’éclat ne cesse de grandir. C’est là l’œuvre du Seigneur, c’est-à-dire de l’Esprit.</a:t>
            </a:r>
          </a:p>
        </p:txBody>
      </p:sp>
    </p:spTree>
    <p:extLst>
      <p:ext uri="{BB962C8B-B14F-4D97-AF65-F5344CB8AC3E}">
        <p14:creationId xmlns:p14="http://schemas.microsoft.com/office/powerpoint/2010/main" val="1278379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B422D5-EEAB-C57F-98F0-3F26DF2DCAEA}"/>
              </a:ext>
            </a:extLst>
          </p:cNvPr>
          <p:cNvSpPr>
            <a:spLocks noGrp="1"/>
          </p:cNvSpPr>
          <p:nvPr>
            <p:ph type="title"/>
          </p:nvPr>
        </p:nvSpPr>
        <p:spPr/>
        <p:txBody>
          <a:bodyPr/>
          <a:lstStyle/>
          <a:p>
            <a:r>
              <a:rPr lang="fr-FR" dirty="0"/>
              <a:t>I-	Une nouvelle alliance supérieure à l’ancienne alliance</a:t>
            </a:r>
          </a:p>
        </p:txBody>
      </p:sp>
      <p:sp>
        <p:nvSpPr>
          <p:cNvPr id="3" name="Espace réservé du contenu 2">
            <a:extLst>
              <a:ext uri="{FF2B5EF4-FFF2-40B4-BE49-F238E27FC236}">
                <a16:creationId xmlns:a16="http://schemas.microsoft.com/office/drawing/2014/main" id="{AF8238A4-74BE-A11D-8382-EAE9C70E326E}"/>
              </a:ext>
            </a:extLst>
          </p:cNvPr>
          <p:cNvSpPr>
            <a:spLocks noGrp="1"/>
          </p:cNvSpPr>
          <p:nvPr>
            <p:ph idx="1"/>
          </p:nvPr>
        </p:nvSpPr>
        <p:spPr/>
        <p:txBody>
          <a:bodyPr>
            <a:noAutofit/>
          </a:bodyPr>
          <a:lstStyle/>
          <a:p>
            <a:r>
              <a:rPr lang="fr-FR" sz="2400" dirty="0"/>
              <a:t>Opposition Paul / « Super-Apôtres »</a:t>
            </a:r>
          </a:p>
          <a:p>
            <a:r>
              <a:rPr lang="fr-FR" sz="2400" dirty="0"/>
              <a:t>Pierre Jacques et Jean: main d’association (Galates 2:9)</a:t>
            </a:r>
          </a:p>
          <a:p>
            <a:r>
              <a:rPr lang="fr-FR" sz="2400" dirty="0">
                <a:effectLst/>
                <a:latin typeface="Calibri" panose="020F0502020204030204" pitchFamily="34" charset="0"/>
                <a:ea typeface="Calibri" panose="020F0502020204030204" pitchFamily="34" charset="0"/>
                <a:cs typeface="Times New Roman" panose="02020603050405020304" pitchFamily="18" charset="0"/>
              </a:rPr>
              <a:t>« notre lettre c’est vous-même, une lettre écrite dans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notre</a:t>
            </a:r>
            <a:r>
              <a:rPr lang="fr-FR" sz="2400" dirty="0">
                <a:effectLst/>
                <a:latin typeface="Calibri" panose="020F0502020204030204" pitchFamily="34" charset="0"/>
                <a:ea typeface="Calibri" panose="020F0502020204030204" pitchFamily="34" charset="0"/>
                <a:cs typeface="Times New Roman" panose="02020603050405020304" pitchFamily="18" charset="0"/>
              </a:rPr>
              <a:t> cœur » </a:t>
            </a:r>
          </a:p>
          <a:p>
            <a:pPr marL="0" indent="0">
              <a:buNone/>
            </a:pPr>
            <a:r>
              <a:rPr lang="fr-FR" sz="2400" dirty="0">
                <a:latin typeface="Calibri" panose="020F0502020204030204" pitchFamily="34" charset="0"/>
                <a:ea typeface="Calibri" panose="020F0502020204030204" pitchFamily="34" charset="0"/>
                <a:cs typeface="Times New Roman" panose="02020603050405020304" pitchFamily="18" charset="0"/>
              </a:rPr>
              <a:t>       </a:t>
            </a:r>
            <a:r>
              <a:rPr lang="fr-FR" sz="2400" dirty="0">
                <a:effectLst/>
                <a:latin typeface="Calibri" panose="020F0502020204030204" pitchFamily="34" charset="0"/>
                <a:ea typeface="Calibri" panose="020F0502020204030204" pitchFamily="34" charset="0"/>
                <a:cs typeface="Times New Roman" panose="02020603050405020304" pitchFamily="18" charset="0"/>
              </a:rPr>
              <a:t>« cette lettre est écrite sur des tablettes de chair : sur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votre</a:t>
            </a:r>
            <a:r>
              <a:rPr lang="fr-FR" sz="2400" dirty="0">
                <a:effectLst/>
                <a:latin typeface="Calibri" panose="020F0502020204030204" pitchFamily="34" charset="0"/>
                <a:ea typeface="Calibri" panose="020F0502020204030204" pitchFamily="34" charset="0"/>
                <a:cs typeface="Times New Roman" panose="02020603050405020304" pitchFamily="18" charset="0"/>
              </a:rPr>
              <a:t> cœur »</a:t>
            </a:r>
          </a:p>
          <a:p>
            <a:r>
              <a:rPr lang="fr-FR" sz="2400" dirty="0"/>
              <a:t>On reconnait un arbre à ses fruits</a:t>
            </a:r>
          </a:p>
          <a:p>
            <a:r>
              <a:rPr lang="fr-FR" sz="2400" dirty="0"/>
              <a:t>2 points importants:</a:t>
            </a:r>
          </a:p>
          <a:p>
            <a:pPr>
              <a:buFont typeface="Wingdings" panose="05000000000000000000" pitchFamily="2" charset="2"/>
              <a:buChar char="v"/>
            </a:pPr>
            <a:r>
              <a:rPr lang="fr-FR" sz="2400" dirty="0">
                <a:effectLst/>
                <a:latin typeface="Calibri" panose="020F0502020204030204" pitchFamily="34" charset="0"/>
                <a:ea typeface="Calibri" panose="020F0502020204030204" pitchFamily="34" charset="0"/>
                <a:cs typeface="Times New Roman" panose="02020603050405020304" pitchFamily="18" charset="0"/>
              </a:rPr>
              <a:t>nouvelle « </a:t>
            </a:r>
            <a:r>
              <a:rPr lang="fr-FR" sz="2400" b="1" dirty="0" err="1">
                <a:effectLst/>
                <a:latin typeface="Calibri" panose="020F0502020204030204" pitchFamily="34" charset="0"/>
                <a:ea typeface="Calibri" panose="020F0502020204030204" pitchFamily="34" charset="0"/>
                <a:cs typeface="Times New Roman" panose="02020603050405020304" pitchFamily="18" charset="0"/>
              </a:rPr>
              <a:t>diatheke</a:t>
            </a:r>
            <a:r>
              <a:rPr lang="fr-FR" sz="2400" dirty="0">
                <a:effectLst/>
                <a:latin typeface="Calibri" panose="020F0502020204030204" pitchFamily="34" charset="0"/>
                <a:ea typeface="Calibri" panose="020F0502020204030204" pitchFamily="34" charset="0"/>
                <a:cs typeface="Times New Roman" panose="02020603050405020304" pitchFamily="18" charset="0"/>
              </a:rPr>
              <a:t> » </a:t>
            </a:r>
          </a:p>
          <a:p>
            <a:pPr marL="0" indent="0">
              <a:buNone/>
            </a:pPr>
            <a:r>
              <a:rPr lang="fr-FR" sz="24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nouvelle alliance OU nouveau testament!</a:t>
            </a:r>
          </a:p>
          <a:p>
            <a:pPr>
              <a:buFont typeface="Wingdings" panose="05000000000000000000" pitchFamily="2" charset="2"/>
              <a:buChar char="v"/>
            </a:pPr>
            <a:r>
              <a:rPr lang="fr-FR" sz="2400" dirty="0">
                <a:latin typeface="Calibri" panose="020F0502020204030204" pitchFamily="34" charset="0"/>
                <a:cs typeface="Times New Roman" panose="02020603050405020304" pitchFamily="18" charset="0"/>
                <a:sym typeface="Wingdings" panose="05000000000000000000" pitchFamily="2" charset="2"/>
              </a:rPr>
              <a:t>Paul n’invalide pas l’ancienne alliance</a:t>
            </a:r>
            <a:endParaRPr lang="fr-FR" sz="2400" dirty="0"/>
          </a:p>
        </p:txBody>
      </p:sp>
    </p:spTree>
    <p:extLst>
      <p:ext uri="{BB962C8B-B14F-4D97-AF65-F5344CB8AC3E}">
        <p14:creationId xmlns:p14="http://schemas.microsoft.com/office/powerpoint/2010/main" val="406962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B422D5-EEAB-C57F-98F0-3F26DF2DCAEA}"/>
              </a:ext>
            </a:extLst>
          </p:cNvPr>
          <p:cNvSpPr>
            <a:spLocks noGrp="1"/>
          </p:cNvSpPr>
          <p:nvPr>
            <p:ph type="title"/>
          </p:nvPr>
        </p:nvSpPr>
        <p:spPr/>
        <p:txBody>
          <a:bodyPr/>
          <a:lstStyle/>
          <a:p>
            <a:r>
              <a:rPr lang="fr-FR" dirty="0"/>
              <a:t>I-	Une nouvelle alliance supérieure à l’ancienne alliance</a:t>
            </a:r>
          </a:p>
        </p:txBody>
      </p:sp>
      <p:sp>
        <p:nvSpPr>
          <p:cNvPr id="3" name="Espace réservé du contenu 2">
            <a:extLst>
              <a:ext uri="{FF2B5EF4-FFF2-40B4-BE49-F238E27FC236}">
                <a16:creationId xmlns:a16="http://schemas.microsoft.com/office/drawing/2014/main" id="{AF8238A4-74BE-A11D-8382-EAE9C70E326E}"/>
              </a:ext>
            </a:extLst>
          </p:cNvPr>
          <p:cNvSpPr>
            <a:spLocks noGrp="1"/>
          </p:cNvSpPr>
          <p:nvPr>
            <p:ph idx="1"/>
          </p:nvPr>
        </p:nvSpPr>
        <p:spPr/>
        <p:txBody>
          <a:bodyPr/>
          <a:lstStyle/>
          <a:p>
            <a:r>
              <a:rPr lang="fr-FR" sz="2400" dirty="0"/>
              <a:t>Création – chute – rédemption</a:t>
            </a:r>
          </a:p>
          <a:p>
            <a:r>
              <a:rPr lang="fr-FR" sz="2400" dirty="0"/>
              <a:t>la loi pointe le péché - l’homme ne peut pas se sauver lui-même - Jésus vient pour accomplir ce que l’homme ne peut pas faire – marche en nouveauté de vie</a:t>
            </a:r>
          </a:p>
          <a:p>
            <a:r>
              <a:rPr lang="fr-FR" sz="2400" dirty="0"/>
              <a:t>Tous les livres du nouveau testament, à l’exception possible de 2 et 3 Jean, contiennent des références et des allusions directes à l’AT</a:t>
            </a:r>
          </a:p>
          <a:p>
            <a:r>
              <a:rPr lang="fr-FR" sz="2400" dirty="0"/>
              <a:t>Nous avons un accès direct à Dieu</a:t>
            </a:r>
          </a:p>
          <a:p>
            <a:endParaRPr lang="fr-FR" dirty="0"/>
          </a:p>
        </p:txBody>
      </p:sp>
    </p:spTree>
    <p:extLst>
      <p:ext uri="{BB962C8B-B14F-4D97-AF65-F5344CB8AC3E}">
        <p14:creationId xmlns:p14="http://schemas.microsoft.com/office/powerpoint/2010/main" val="2963065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39C50E-73D0-2589-EF18-7912BEC8C73C}"/>
              </a:ext>
            </a:extLst>
          </p:cNvPr>
          <p:cNvSpPr>
            <a:spLocks noGrp="1"/>
          </p:cNvSpPr>
          <p:nvPr>
            <p:ph type="title"/>
          </p:nvPr>
        </p:nvSpPr>
        <p:spPr/>
        <p:txBody>
          <a:bodyPr/>
          <a:lstStyle/>
          <a:p>
            <a:r>
              <a:rPr lang="fr-FR" dirty="0"/>
              <a:t>II-	Une nouvelle alliance qui nous transforme</a:t>
            </a:r>
          </a:p>
        </p:txBody>
      </p:sp>
      <p:sp>
        <p:nvSpPr>
          <p:cNvPr id="3" name="Espace réservé du contenu 2">
            <a:extLst>
              <a:ext uri="{FF2B5EF4-FFF2-40B4-BE49-F238E27FC236}">
                <a16:creationId xmlns:a16="http://schemas.microsoft.com/office/drawing/2014/main" id="{786F9218-2201-E48A-98DE-2859DFFA2878}"/>
              </a:ext>
            </a:extLst>
          </p:cNvPr>
          <p:cNvSpPr>
            <a:spLocks noGrp="1"/>
          </p:cNvSpPr>
          <p:nvPr>
            <p:ph idx="1"/>
          </p:nvPr>
        </p:nvSpPr>
        <p:spPr>
          <a:xfrm>
            <a:off x="1371600" y="2285999"/>
            <a:ext cx="9601200" cy="4173523"/>
          </a:xfrm>
        </p:spPr>
        <p:txBody>
          <a:bodyPr>
            <a:normAutofit/>
          </a:bodyPr>
          <a:lstStyle/>
          <a:p>
            <a:r>
              <a:rPr lang="fr-FR" dirty="0"/>
              <a:t>Lorsque Moïse se tournait vers </a:t>
            </a:r>
            <a:r>
              <a:rPr lang="fr-FR" u="sng" dirty="0"/>
              <a:t>le Seigneur</a:t>
            </a:r>
            <a:r>
              <a:rPr lang="fr-FR" dirty="0"/>
              <a:t>, il ôtait le voile</a:t>
            </a:r>
          </a:p>
          <a:p>
            <a:pPr marL="0" indent="0">
              <a:buNone/>
            </a:pPr>
            <a:r>
              <a:rPr lang="fr-FR" dirty="0">
                <a:sym typeface="Wingdings" panose="05000000000000000000" pitchFamily="2" charset="2"/>
              </a:rPr>
              <a:t> Lorsque Moïse se tournait vers </a:t>
            </a:r>
            <a:r>
              <a:rPr lang="fr-FR" u="sng" dirty="0">
                <a:sym typeface="Wingdings" panose="05000000000000000000" pitchFamily="2" charset="2"/>
              </a:rPr>
              <a:t>l’Esprit</a:t>
            </a:r>
            <a:r>
              <a:rPr lang="fr-FR" dirty="0">
                <a:sym typeface="Wingdings" panose="05000000000000000000" pitchFamily="2" charset="2"/>
              </a:rPr>
              <a:t>, il ôtait le voile</a:t>
            </a:r>
          </a:p>
          <a:p>
            <a:r>
              <a:rPr lang="fr-FR" dirty="0">
                <a:sym typeface="Wingdings" panose="05000000000000000000" pitchFamily="2" charset="2"/>
              </a:rPr>
              <a:t>Notion du voile: verset 14</a:t>
            </a:r>
          </a:p>
          <a:p>
            <a:r>
              <a:rPr lang="fr-FR" b="1" u="sng" dirty="0">
                <a:sym typeface="Wingdings" panose="05000000000000000000" pitchFamily="2" charset="2"/>
              </a:rPr>
              <a:t>Version Parole vivante</a:t>
            </a:r>
            <a:r>
              <a:rPr lang="fr-FR" dirty="0">
                <a:sym typeface="Wingdings" panose="05000000000000000000" pitchFamily="2" charset="2"/>
              </a:rPr>
              <a:t>:</a:t>
            </a:r>
          </a:p>
          <a:p>
            <a:pPr marL="0" indent="0">
              <a:buNone/>
            </a:pPr>
            <a:r>
              <a:rPr lang="fr-FR" dirty="0"/>
              <a:t>« Or c’est sans voile, le visage découvert, que nous tous, nous contemplons, comme dans un miroir, la gloire du Seigneur. Ainsi nous sommes constamment transformés d’après son modèle, pour lui ressembler davantage de jour en jour et en refléter une image toujours plus fidèle. Sa gloire devient progressivement la nôtre. Il ne saurait en être autrement, car celui qui agit en nous, C’est le Seigneur lui-même par son Esprit. »</a:t>
            </a:r>
          </a:p>
          <a:p>
            <a:r>
              <a:rPr lang="fr-FR" dirty="0"/>
              <a:t>Matthieu 5 :14 « vous êtes la lumière du monde ».</a:t>
            </a:r>
          </a:p>
        </p:txBody>
      </p:sp>
    </p:spTree>
    <p:extLst>
      <p:ext uri="{BB962C8B-B14F-4D97-AF65-F5344CB8AC3E}">
        <p14:creationId xmlns:p14="http://schemas.microsoft.com/office/powerpoint/2010/main" val="425944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E72E8A-A891-C776-E2AB-8CC46F42A9D5}"/>
              </a:ext>
            </a:extLst>
          </p:cNvPr>
          <p:cNvSpPr>
            <a:spLocks noGrp="1"/>
          </p:cNvSpPr>
          <p:nvPr>
            <p:ph type="title"/>
          </p:nvPr>
        </p:nvSpPr>
        <p:spPr/>
        <p:txBody>
          <a:bodyPr/>
          <a:lstStyle/>
          <a:p>
            <a:r>
              <a:rPr lang="fr-FR" dirty="0"/>
              <a:t>II-	Une nouvelle alliance qui nous transforme</a:t>
            </a:r>
          </a:p>
        </p:txBody>
      </p:sp>
      <p:pic>
        <p:nvPicPr>
          <p:cNvPr id="1026" name="Picture 2">
            <a:extLst>
              <a:ext uri="{FF2B5EF4-FFF2-40B4-BE49-F238E27FC236}">
                <a16:creationId xmlns:a16="http://schemas.microsoft.com/office/drawing/2014/main" id="{51E61C29-5F7B-0060-AE37-BFBC78D4D72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70071" y="1870744"/>
            <a:ext cx="3692816" cy="4923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2141221"/>
      </p:ext>
    </p:extLst>
  </p:cSld>
  <p:clrMapOvr>
    <a:masterClrMapping/>
  </p:clrMapOvr>
</p:sld>
</file>

<file path=ppt/theme/theme1.xml><?xml version="1.0" encoding="utf-8"?>
<a:theme xmlns:a="http://schemas.openxmlformats.org/drawingml/2006/main" name="Cadrage">
  <a:themeElements>
    <a:clrScheme name="Cadrag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adr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Rogner</Template>
  <TotalTime>76</TotalTime>
  <Words>966</Words>
  <Application>Microsoft Office PowerPoint</Application>
  <PresentationFormat>Grand écran</PresentationFormat>
  <Paragraphs>48</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Calibri</vt:lpstr>
      <vt:lpstr>Franklin Gothic Book</vt:lpstr>
      <vt:lpstr>Wingdings</vt:lpstr>
      <vt:lpstr>Cadrage</vt:lpstr>
      <vt:lpstr>2 Corinthiens 3</vt:lpstr>
      <vt:lpstr>Introduction</vt:lpstr>
      <vt:lpstr>Présentation PowerPoint</vt:lpstr>
      <vt:lpstr>Présentation PowerPoint</vt:lpstr>
      <vt:lpstr>I- Une nouvelle alliance supérieure à l’ancienne alliance</vt:lpstr>
      <vt:lpstr>I- Une nouvelle alliance supérieure à l’ancienne alliance</vt:lpstr>
      <vt:lpstr>II- Une nouvelle alliance qui nous transforme</vt:lpstr>
      <vt:lpstr>II- Une nouvelle alliance qui nous transforme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Corinthiens 3</dc:title>
  <dc:creator>Jeremie</dc:creator>
  <cp:lastModifiedBy>Jeremie</cp:lastModifiedBy>
  <cp:revision>13</cp:revision>
  <dcterms:created xsi:type="dcterms:W3CDTF">2022-10-22T15:25:29Z</dcterms:created>
  <dcterms:modified xsi:type="dcterms:W3CDTF">2022-10-23T07:06:28Z</dcterms:modified>
</cp:coreProperties>
</file>