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71" r:id="rId11"/>
    <p:sldId id="263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32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45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31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4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08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5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7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1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23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5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46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4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7D53F9-6D96-4CBA-A350-284947B7F655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42C3-04E8-4572-8338-120AB5B27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5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156A7-B12D-49BC-8F6B-B02F65AD6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Culte du 07/08/22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F4143-D6F9-42AD-9AA4-78E617856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Sonnerat											Esaïe 9: 1-6</a:t>
            </a:r>
          </a:p>
        </p:txBody>
      </p:sp>
    </p:spTree>
    <p:extLst>
      <p:ext uri="{BB962C8B-B14F-4D97-AF65-F5344CB8AC3E}">
        <p14:creationId xmlns:p14="http://schemas.microsoft.com/office/powerpoint/2010/main" val="420332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2B7F99-035A-70AE-F634-0BBCE1FD4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05" y="477838"/>
            <a:ext cx="8369766" cy="57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43501-2DFB-323F-660C-66ECF87C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2075"/>
          </a:xfrm>
        </p:spPr>
        <p:txBody>
          <a:bodyPr/>
          <a:lstStyle/>
          <a:p>
            <a:r>
              <a:rPr lang="fr-FR" sz="3600" dirty="0"/>
              <a:t>Une lumière qui brille dans les ténèbres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C9602-0C5D-09FC-4D54-E817A329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24793"/>
            <a:ext cx="8946541" cy="5427677"/>
          </a:xfrm>
        </p:spPr>
        <p:txBody>
          <a:bodyPr>
            <a:normAutofit/>
          </a:bodyPr>
          <a:lstStyle/>
          <a:p>
            <a:pPr marR="0" algn="l" rtl="0"/>
            <a:r>
              <a:rPr lang="fr-FR" sz="2000" b="1" i="0" u="none" strike="noStrike" baseline="0" dirty="0">
                <a:latin typeface="Segoe UI" panose="020B0502040204020203" pitchFamily="34" charset="0"/>
              </a:rPr>
              <a:t>9 </a:t>
            </a:r>
            <a:r>
              <a:rPr lang="fr-FR" sz="2000" b="0" i="0" u="none" strike="noStrike" baseline="0" dirty="0">
                <a:latin typeface="Segoe UI" panose="020B0502040204020203" pitchFamily="34" charset="0"/>
              </a:rPr>
              <a:t>Le peuple qui marchait dans les ténèbres verra briller une grande lumière :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elle resplendira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sur ceux qui habitaient le pays dominé par d’épaisses ténèbres.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1" i="0" u="none" strike="noStrike" baseline="30000" dirty="0">
                <a:latin typeface="Segoe UI" panose="020B0502040204020203" pitchFamily="34" charset="0"/>
              </a:rPr>
              <a:t>2 </a:t>
            </a:r>
            <a:r>
              <a:rPr lang="fr-FR" sz="2000" b="0" i="0" u="none" strike="noStrike" baseline="0" dirty="0">
                <a:latin typeface="Segoe UI" panose="020B0502040204020203" pitchFamily="34" charset="0"/>
              </a:rPr>
              <a:t>O Eternel, tu fais abonder l’allégresse,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tu fais jaillir une très grande joie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et l’on se réjouit devant toi tout comme au temps de la moisson,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ou comme on crie de joie lors du partage d’un butin.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1" i="0" u="none" strike="noStrike" baseline="30000" dirty="0">
                <a:latin typeface="Segoe UI" panose="020B0502040204020203" pitchFamily="34" charset="0"/>
              </a:rPr>
              <a:t>3 </a:t>
            </a:r>
            <a:r>
              <a:rPr lang="fr-FR" sz="2000" b="0" i="0" u="none" strike="noStrike" baseline="0" dirty="0">
                <a:latin typeface="Segoe UI" panose="020B0502040204020203" pitchFamily="34" charset="0"/>
              </a:rPr>
              <a:t>Car le joug qui pesait sur lui,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le bâton qui frappait son dos,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le gourdin de son oppresseur,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toi, tu les as brisés tout comme au jour de la défaite de Madian.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1" i="0" u="none" strike="noStrike" baseline="30000" dirty="0">
                <a:latin typeface="Segoe UI" panose="020B0502040204020203" pitchFamily="34" charset="0"/>
              </a:rPr>
              <a:t>4 </a:t>
            </a:r>
            <a:r>
              <a:rPr lang="fr-FR" sz="2000" b="0" i="0" u="none" strike="noStrike" baseline="0" dirty="0">
                <a:latin typeface="Segoe UI" panose="020B0502040204020203" pitchFamily="34" charset="0"/>
              </a:rPr>
              <a:t>Toute chaussure de guerrier qui martèle le sol,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et tout manteau que l’on a roulé dans le sang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seront livrés aux flammes,</a:t>
            </a:r>
            <a:br>
              <a:rPr lang="fr-FR" sz="2000" b="0" i="0" u="none" strike="noStrike" baseline="0" dirty="0">
                <a:latin typeface="Segoe UI" panose="020B0502040204020203" pitchFamily="34" charset="0"/>
              </a:rPr>
            </a:br>
            <a:r>
              <a:rPr lang="fr-FR" sz="2000" b="0" i="0" u="none" strike="noStrike" baseline="0" dirty="0">
                <a:latin typeface="Segoe UI" panose="020B0502040204020203" pitchFamily="34" charset="0"/>
              </a:rPr>
              <a:t>pour être consumés.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4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43501-2DFB-323F-660C-66ECF87C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2075"/>
          </a:xfrm>
        </p:spPr>
        <p:txBody>
          <a:bodyPr/>
          <a:lstStyle/>
          <a:p>
            <a:r>
              <a:rPr lang="fr-FR" sz="3600" dirty="0"/>
              <a:t>Une lumière qui brille dans les ténèbres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C9602-0C5D-09FC-4D54-E817A329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24793"/>
            <a:ext cx="8946541" cy="5427677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création – chute – rédemption</a:t>
            </a:r>
            <a:endParaRPr lang="fr-FR" dirty="0"/>
          </a:p>
          <a:p>
            <a:endParaRPr lang="fr-FR" dirty="0"/>
          </a:p>
          <a:p>
            <a:pPr marL="0" indent="0">
              <a:buFont typeface="Wingdings 3" charset="2"/>
              <a:buNone/>
            </a:pPr>
            <a:r>
              <a:rPr lang="fr-FR" sz="4800" dirty="0"/>
              <a:t>création – chute – rédemption</a:t>
            </a:r>
          </a:p>
          <a:p>
            <a:endParaRPr lang="fr-FR" dirty="0"/>
          </a:p>
          <a:p>
            <a:r>
              <a:rPr lang="fr-FR" sz="2800" dirty="0"/>
              <a:t>La joie!</a:t>
            </a:r>
            <a:endParaRPr lang="fr-FR" dirty="0"/>
          </a:p>
          <a:p>
            <a:r>
              <a:rPr lang="fr-FR" sz="2800" dirty="0"/>
              <a:t>Philippiens 4 :4 : Réjouissez-vous toujours dans le Seigneur; je le répète, réjouissez-vous</a:t>
            </a:r>
          </a:p>
          <a:p>
            <a:r>
              <a:rPr lang="fr-FR" dirty="0"/>
              <a:t>Colossiens 2 :13-14 :Vous qui étiez morts par vos offenses et par l'incirconcision de votre chair, il vous a rendus à la vie avec lui, en nous faisant grâce pour toutes nos offenses ; il a effacé l'acte dont les ordonnances nous condamnaient et qui subsistait contre nous, et il l'a détruit en le clouant à la croix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BDE684-ED22-13F6-23F6-3239B285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66" y="1812625"/>
            <a:ext cx="522696" cy="6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D460C-B172-6A48-21CD-5FC04AF1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7242"/>
          </a:xfrm>
        </p:spPr>
        <p:txBody>
          <a:bodyPr/>
          <a:lstStyle/>
          <a:p>
            <a:r>
              <a:rPr lang="fr-FR" sz="3600" dirty="0"/>
              <a:t>Les caractéristiques de cette Lumière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3C8E9-B17B-E463-8264-AED7C54D3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9960"/>
            <a:ext cx="8946541" cy="499843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fr-FR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enfant nous est né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baseline="30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 un enfant est né pour nous,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fils nous est donné.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il exercera l’autorité royale ;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sera appelé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Merveilleux Conseiller, Dieu fort,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Père à jamais et Prince de la paix.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baseline="30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étendra sa souveraineté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il instaurera la paix qui durera toujours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trône de David et à tout son royaume.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royauté sera solidement fondée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 droit et sur la justice,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dès à présent et pour l’éternité.</a:t>
            </a:r>
            <a:b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Voilà ce que fera le Seigneur des armées célestes dans son ardent amour.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D460C-B172-6A48-21CD-5FC04AF1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7242"/>
          </a:xfrm>
        </p:spPr>
        <p:txBody>
          <a:bodyPr/>
          <a:lstStyle/>
          <a:p>
            <a:r>
              <a:rPr lang="fr-FR" sz="3600" dirty="0"/>
              <a:t>Les caractéristiques de cette Lumière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3C8E9-B17B-E463-8264-AED7C54D3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9960"/>
            <a:ext cx="8946541" cy="4998439"/>
          </a:xfrm>
        </p:spPr>
        <p:txBody>
          <a:bodyPr>
            <a:normAutofit/>
          </a:bodyPr>
          <a:lstStyle/>
          <a:p>
            <a:r>
              <a:rPr lang="fr-FR" sz="2400" dirty="0"/>
              <a:t>un fils nous est donné </a:t>
            </a:r>
          </a:p>
          <a:p>
            <a:r>
              <a:rPr lang="fr-FR" sz="2400" dirty="0"/>
              <a:t>Merveilleux conseiller </a:t>
            </a:r>
          </a:p>
          <a:p>
            <a:r>
              <a:rPr lang="fr-FR" sz="2400" dirty="0"/>
              <a:t>Dieu fort, père à jamais </a:t>
            </a:r>
          </a:p>
          <a:p>
            <a:r>
              <a:rPr lang="fr-FR" sz="2400" dirty="0"/>
              <a:t>1 corinthiens 15 :19 : Si c'est dans cette vie seulement que nous espérons en Christ, nous sommes les plus malheureux de tous les hommes </a:t>
            </a:r>
          </a:p>
          <a:p>
            <a:r>
              <a:rPr lang="fr-FR" sz="2400" dirty="0"/>
              <a:t>Il instaurera la paix qui durera toujours</a:t>
            </a:r>
          </a:p>
          <a:p>
            <a:r>
              <a:rPr lang="fr-FR" sz="2400" dirty="0"/>
              <a:t>Sa royauté sera solidement fondée sur le droit et sur la justice</a:t>
            </a:r>
          </a:p>
          <a:p>
            <a:r>
              <a:rPr lang="fr-FR" sz="2400" dirty="0"/>
              <a:t>Notre vision limitée des choses ne doit pas limiter la justice de Dieu</a:t>
            </a:r>
          </a:p>
        </p:txBody>
      </p:sp>
    </p:spTree>
    <p:extLst>
      <p:ext uri="{BB962C8B-B14F-4D97-AF65-F5344CB8AC3E}">
        <p14:creationId xmlns:p14="http://schemas.microsoft.com/office/powerpoint/2010/main" val="2896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38CB0-6F0A-48B9-81A5-312B3F6B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87230"/>
            <a:ext cx="8946541" cy="5661170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3600" dirty="0"/>
              <a:t>Louange collective!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3600" dirty="0"/>
              <a:t>J’</a:t>
            </a:r>
            <a:r>
              <a:rPr lang="fr-FR" sz="3600" b="1" dirty="0"/>
              <a:t>assiste</a:t>
            </a:r>
            <a:r>
              <a:rPr lang="fr-FR" sz="3600" dirty="0"/>
              <a:t> à un culte ou je </a:t>
            </a:r>
            <a:r>
              <a:rPr lang="fr-FR" sz="3600" b="1" dirty="0"/>
              <a:t>participe</a:t>
            </a:r>
            <a:r>
              <a:rPr lang="fr-FR" sz="3600" dirty="0"/>
              <a:t> à un culte?</a:t>
            </a:r>
          </a:p>
        </p:txBody>
      </p:sp>
    </p:spTree>
    <p:extLst>
      <p:ext uri="{BB962C8B-B14F-4D97-AF65-F5344CB8AC3E}">
        <p14:creationId xmlns:p14="http://schemas.microsoft.com/office/powerpoint/2010/main" val="41022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DF24194-0C8B-47FF-A85C-C54059045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673629"/>
              </p:ext>
            </p:extLst>
          </p:nvPr>
        </p:nvGraphicFramePr>
        <p:xfrm>
          <a:off x="209724" y="58723"/>
          <a:ext cx="11065080" cy="719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540">
                  <a:extLst>
                    <a:ext uri="{9D8B030D-6E8A-4147-A177-3AD203B41FA5}">
                      <a16:colId xmlns:a16="http://schemas.microsoft.com/office/drawing/2014/main" val="1502261117"/>
                    </a:ext>
                  </a:extLst>
                </a:gridCol>
                <a:gridCol w="5532540">
                  <a:extLst>
                    <a:ext uri="{9D8B030D-6E8A-4147-A177-3AD203B41FA5}">
                      <a16:colId xmlns:a16="http://schemas.microsoft.com/office/drawing/2014/main" val="3598225978"/>
                    </a:ext>
                  </a:extLst>
                </a:gridCol>
              </a:tblGrid>
              <a:tr h="7195516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Le peuple qui marchait dans les ténèbres</a:t>
                      </a:r>
                    </a:p>
                    <a:p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verra briller une grande lumière :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 resplendira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ceux qui habitaient le pays dominé par d’épaisses ténèbres.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Eternel, tu fais abonder l’allégresse,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 fais jaillir une très grande joie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l’on se réjouit devant toi tout comme au temps de la moisson,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comme on crie de joie lors du partage d’un butin.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le joug qui pesait sur lui,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bâton qui frappait son dos,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gourdin de son oppresseur,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toi, tu les as brisés tout comme au jour de la défaite de Madian.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 chaussure de guerrier qui martèle le sol,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tout manteau que l’on a roulé dans le sang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seront livrés aux flammes,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être consumés.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enfant nous est né</a:t>
                      </a:r>
                    </a:p>
                    <a:p>
                      <a:r>
                        <a:rPr lang="fr-FR" sz="2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un enfant est né pour nous,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fils nous est donné.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il exercera l’autorité royale ;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sera appelé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Merveilleux Conseiller, Dieu fort,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Père à jamais et Prince de la paix.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étendra sa souveraineté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il instaurera la paix qui durera toujours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trône de David et à tout son royaume.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 royauté sera solidement fondée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 droit et sur la justice,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dès à présent et pour l’éternité.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Voilà ce que fera le Seigneur des armées célestes dans son ardent amour.</a:t>
                      </a:r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84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62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C3BEA-1C24-48AA-B522-7B9CADC7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11062"/>
            <a:ext cx="8946541" cy="5837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600" dirty="0"/>
              <a:t>Qui a dit il y a 2000 ans « Je suis la lumière du monde »?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3600" dirty="0">
                <a:sym typeface="Wingdings" panose="05000000000000000000" pitchFamily="2" charset="2"/>
              </a:rPr>
              <a:t> C’est Jésus!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828800" lvl="4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1828800" lvl="4" indent="0">
              <a:buNone/>
            </a:pPr>
            <a:r>
              <a:rPr lang="fr-FR" sz="3600" dirty="0">
                <a:sym typeface="Wingdings" panose="05000000000000000000" pitchFamily="2" charset="2"/>
              </a:rPr>
              <a:t>+					+</a:t>
            </a:r>
            <a:r>
              <a:rPr lang="fr-FR" dirty="0">
                <a:sym typeface="Wingdings" panose="05000000000000000000" pitchFamily="2" charset="2"/>
              </a:rPr>
              <a:t>	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5" name="Image 4" descr="main avec torche 2498582 - Telecharger Vectoriel Gratuit, Clipart  Graphique, Vecteur Dessins et Pictogramme Gratuit">
            <a:extLst>
              <a:ext uri="{FF2B5EF4-FFF2-40B4-BE49-F238E27FC236}">
                <a16:creationId xmlns:a16="http://schemas.microsoft.com/office/drawing/2014/main" id="{092C5A6C-DE84-4668-8CEC-CE0A8481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9" y="3635684"/>
            <a:ext cx="1287145" cy="185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Jarre terre cuite différents modèles 3,5x3 cm | vente en ligne sur HOLYART">
            <a:extLst>
              <a:ext uri="{FF2B5EF4-FFF2-40B4-BE49-F238E27FC236}">
                <a16:creationId xmlns:a16="http://schemas.microsoft.com/office/drawing/2014/main" id="{B0D498AC-74D6-40F8-9C25-97D07E4D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44" y="3822374"/>
            <a:ext cx="147828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76 idées de Gédéon en 2021 | gédéon, école du dimanche, loisirs créatifs  liés à la bible">
            <a:extLst>
              <a:ext uri="{FF2B5EF4-FFF2-40B4-BE49-F238E27FC236}">
                <a16:creationId xmlns:a16="http://schemas.microsoft.com/office/drawing/2014/main" id="{08E251CC-7C33-4E18-B904-AABD5AE1D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83" y="3360281"/>
            <a:ext cx="2244725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AD8437-BE6B-4190-BEE2-4F46DBA2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528506"/>
            <a:ext cx="9823507" cy="5719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Gédéon!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L&amp;#39;armée madianite est vaincue par les 300 soldats de Gédéon | Histoires  bibliques pour enfants">
            <a:extLst>
              <a:ext uri="{FF2B5EF4-FFF2-40B4-BE49-F238E27FC236}">
                <a16:creationId xmlns:a16="http://schemas.microsoft.com/office/drawing/2014/main" id="{C70B98EA-2A62-42E4-9194-06BB8962A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8" y="1091045"/>
            <a:ext cx="9835572" cy="4915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54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76917-3F55-4560-BC7C-327587E6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76169"/>
            <a:ext cx="10318457" cy="6493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Esaïe 53 :3-6</a:t>
            </a:r>
          </a:p>
          <a:p>
            <a:pPr marL="0" indent="0">
              <a:buNone/>
            </a:pPr>
            <a:r>
              <a:rPr lang="fr-FR" dirty="0"/>
              <a:t>Il était méprisé, abandonné des hommes, un homme de douleur</a:t>
            </a:r>
          </a:p>
          <a:p>
            <a:pPr marL="0" indent="0">
              <a:buNone/>
            </a:pPr>
            <a:r>
              <a:rPr lang="fr-FR" dirty="0"/>
              <a:t>habitué à la souffrance.</a:t>
            </a:r>
          </a:p>
          <a:p>
            <a:pPr marL="0" indent="0">
              <a:buNone/>
            </a:pPr>
            <a:r>
              <a:rPr lang="fr-FR" dirty="0"/>
              <a:t>Oui, il était semblable à ceux devant lesquels on détourne les yeux.</a:t>
            </a:r>
          </a:p>
          <a:p>
            <a:pPr marL="0" indent="0">
              <a:buNone/>
            </a:pPr>
            <a:r>
              <a:rPr lang="fr-FR" dirty="0"/>
              <a:t>Il était méprisé, et nous n’avons fait de lui aucun cas.</a:t>
            </a:r>
          </a:p>
          <a:p>
            <a:pPr marL="0" indent="0">
              <a:buNone/>
            </a:pPr>
            <a:r>
              <a:rPr lang="fr-FR" dirty="0"/>
              <a:t>4 Pourtant, en vérité, c’est de nos maladies qu’il s’est chargé,</a:t>
            </a:r>
          </a:p>
          <a:p>
            <a:pPr marL="0" indent="0">
              <a:buNone/>
            </a:pPr>
            <a:r>
              <a:rPr lang="fr-FR" dirty="0"/>
              <a:t>et ce sont nos souffrances qu’il a prises sur lui, alors que nous pensions que Dieu l’avait puni, frappé et humilié.</a:t>
            </a:r>
          </a:p>
          <a:p>
            <a:pPr marL="0" indent="0">
              <a:buNone/>
            </a:pPr>
            <a:r>
              <a:rPr lang="fr-FR" dirty="0"/>
              <a:t>5 Mais c’est pour nos péchés qu’il a été percé, c’est pour nos fautes qu’il a été brisé.</a:t>
            </a:r>
          </a:p>
          <a:p>
            <a:pPr marL="0" indent="0">
              <a:buNone/>
            </a:pPr>
            <a:r>
              <a:rPr lang="fr-FR" dirty="0"/>
              <a:t>Le châtiment qui nous donne la paix est retombé sur lui et c’est par ses blessures que nous sommes guéris.</a:t>
            </a:r>
          </a:p>
          <a:p>
            <a:pPr marL="0" indent="0">
              <a:buNone/>
            </a:pPr>
            <a:r>
              <a:rPr lang="fr-FR" dirty="0"/>
              <a:t>6 Nous étions tous errants, pareils à des brebis, chacun de nous allait par son propre chemin :</a:t>
            </a:r>
          </a:p>
          <a:p>
            <a:pPr marL="0" indent="0">
              <a:buNone/>
            </a:pPr>
            <a:r>
              <a:rPr lang="fr-FR" dirty="0"/>
              <a:t>l’Eternel a fait retomber sur lui les fautes de nous tous.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9F2287-5146-A67A-B47B-7E5AE4BB3F78}"/>
              </a:ext>
            </a:extLst>
          </p:cNvPr>
          <p:cNvSpPr txBox="1"/>
          <p:nvPr/>
        </p:nvSpPr>
        <p:spPr>
          <a:xfrm>
            <a:off x="3047301" y="32380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dirty="0">
                <a:effectLst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22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3B9D9-27FF-C658-ED14-91F9CA46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0049329-C1A7-909B-A78B-8F37532D7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7136" cy="6858000"/>
          </a:xfrm>
        </p:spPr>
      </p:pic>
    </p:spTree>
    <p:extLst>
      <p:ext uri="{BB962C8B-B14F-4D97-AF65-F5344CB8AC3E}">
        <p14:creationId xmlns:p14="http://schemas.microsoft.com/office/powerpoint/2010/main" val="294682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6820E-81A3-BB9F-82BE-6F9CF6D5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97F15859-9424-16C8-D92D-559C52ED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293"/>
            <a:ext cx="12157471" cy="6543413"/>
          </a:xfrm>
        </p:spPr>
      </p:pic>
    </p:spTree>
    <p:extLst>
      <p:ext uri="{BB962C8B-B14F-4D97-AF65-F5344CB8AC3E}">
        <p14:creationId xmlns:p14="http://schemas.microsoft.com/office/powerpoint/2010/main" val="343736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14D098-159A-0B91-F1E5-59791EC3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86562"/>
            <a:ext cx="8946541" cy="5761838"/>
          </a:xfrm>
        </p:spPr>
        <p:txBody>
          <a:bodyPr>
            <a:normAutofit/>
          </a:bodyPr>
          <a:lstStyle/>
          <a:p>
            <a:r>
              <a:rPr lang="fr-FR" sz="2400" dirty="0"/>
              <a:t>Assyrie  </a:t>
            </a:r>
            <a:r>
              <a:rPr lang="fr-FR" sz="2400" dirty="0">
                <a:sym typeface="Wingdings" panose="05000000000000000000" pitchFamily="2" charset="2"/>
              </a:rPr>
              <a:t> Israël (les royaumes du nord) et la Syrie</a:t>
            </a:r>
          </a:p>
          <a:p>
            <a:r>
              <a:rPr lang="fr-FR" sz="2400" dirty="0">
                <a:sym typeface="Wingdings" panose="05000000000000000000" pitchFamily="2" charset="2"/>
              </a:rPr>
              <a:t>Achaz, roi de Juda (au sud d’Israël) roi </a:t>
            </a:r>
            <a:r>
              <a:rPr lang="fr-FR" sz="2400" dirty="0" err="1">
                <a:sym typeface="Wingdings" panose="05000000000000000000" pitchFamily="2" charset="2"/>
              </a:rPr>
              <a:t>pro-Assyrien</a:t>
            </a: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Les royaumes du nord et la Syrie (coalition Syro-</a:t>
            </a:r>
            <a:r>
              <a:rPr lang="fr-FR" sz="2400" dirty="0" err="1">
                <a:sym typeface="Wingdings" panose="05000000000000000000" pitchFamily="2" charset="2"/>
              </a:rPr>
              <a:t>Ephraïmite</a:t>
            </a:r>
            <a:r>
              <a:rPr lang="fr-FR" sz="2400" dirty="0">
                <a:sym typeface="Wingdings" panose="05000000000000000000" pitchFamily="2" charset="2"/>
              </a:rPr>
              <a:t>) souhaite s’attaquer au royaume de Juda pour mettre à la place d’Achaz un roi anti-Assyrien</a:t>
            </a:r>
          </a:p>
          <a:p>
            <a:r>
              <a:rPr lang="fr-FR" sz="2400" dirty="0">
                <a:sym typeface="Wingdings" panose="05000000000000000000" pitchFamily="2" charset="2"/>
              </a:rPr>
              <a:t>Achaz appelle le roi d’Assyrie à la rescousse, Esaïe le lui reproche car il se confie en un roi Assyrien plutôt qu’en Dieu.</a:t>
            </a:r>
          </a:p>
          <a:p>
            <a:r>
              <a:rPr lang="fr-FR" sz="2400" dirty="0">
                <a:sym typeface="Wingdings" panose="05000000000000000000" pitchFamily="2" charset="2"/>
              </a:rPr>
              <a:t>La coalition Syro-</a:t>
            </a:r>
            <a:r>
              <a:rPr lang="fr-FR" sz="2400" dirty="0" err="1">
                <a:sym typeface="Wingdings" panose="05000000000000000000" pitchFamily="2" charset="2"/>
              </a:rPr>
              <a:t>Ephraïmite</a:t>
            </a:r>
            <a:r>
              <a:rPr lang="fr-FR" sz="2400" dirty="0">
                <a:sym typeface="Wingdings" panose="05000000000000000000" pitchFamily="2" charset="2"/>
              </a:rPr>
              <a:t> ravage le royaume de Juda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 roi Assyrien ravage Israël et la Syrie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464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1008</TotalTime>
  <Words>1028</Words>
  <Application>Microsoft Office PowerPoint</Application>
  <PresentationFormat>Grand écran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Segoe UI</vt:lpstr>
      <vt:lpstr>Wingdings</vt:lpstr>
      <vt:lpstr>Wingdings 3</vt:lpstr>
      <vt:lpstr>Ion</vt:lpstr>
      <vt:lpstr>Culte du 07/08/22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lumière qui brille dans les ténèbres</vt:lpstr>
      <vt:lpstr>Une lumière qui brille dans les ténèbres</vt:lpstr>
      <vt:lpstr>Les caractéristiques de cette Lumière</vt:lpstr>
      <vt:lpstr>Les caractéristiques de cette Lumière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Culte du 19/12</dc:title>
  <dc:creator>Jeremie</dc:creator>
  <cp:lastModifiedBy>Jeremie</cp:lastModifiedBy>
  <cp:revision>16</cp:revision>
  <dcterms:created xsi:type="dcterms:W3CDTF">2021-12-18T07:26:48Z</dcterms:created>
  <dcterms:modified xsi:type="dcterms:W3CDTF">2022-08-06T17:12:15Z</dcterms:modified>
</cp:coreProperties>
</file>