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257" r:id="rId3"/>
    <p:sldId id="280" r:id="rId4"/>
    <p:sldId id="282" r:id="rId5"/>
    <p:sldId id="283" r:id="rId6"/>
    <p:sldId id="284" r:id="rId7"/>
    <p:sldId id="285" r:id="rId8"/>
    <p:sldId id="281" r:id="rId9"/>
    <p:sldId id="334" r:id="rId10"/>
    <p:sldId id="286" r:id="rId11"/>
    <p:sldId id="287" r:id="rId12"/>
    <p:sldId id="289" r:id="rId13"/>
    <p:sldId id="290" r:id="rId14"/>
    <p:sldId id="291" r:id="rId15"/>
    <p:sldId id="279" r:id="rId16"/>
    <p:sldId id="292" r:id="rId17"/>
    <p:sldId id="293" r:id="rId18"/>
    <p:sldId id="294" r:id="rId19"/>
    <p:sldId id="302" r:id="rId20"/>
    <p:sldId id="297" r:id="rId21"/>
    <p:sldId id="301"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16" r:id="rId35"/>
    <p:sldId id="315" r:id="rId36"/>
    <p:sldId id="319" r:id="rId37"/>
    <p:sldId id="318" r:id="rId38"/>
    <p:sldId id="317" r:id="rId39"/>
    <p:sldId id="321" r:id="rId40"/>
    <p:sldId id="322" r:id="rId41"/>
    <p:sldId id="323" r:id="rId42"/>
    <p:sldId id="320" r:id="rId43"/>
    <p:sldId id="324" r:id="rId44"/>
    <p:sldId id="325" r:id="rId45"/>
    <p:sldId id="326" r:id="rId46"/>
    <p:sldId id="327" r:id="rId47"/>
    <p:sldId id="329" r:id="rId48"/>
    <p:sldId id="333" r:id="rId49"/>
    <p:sldId id="330" r:id="rId50"/>
    <p:sldId id="331" r:id="rId51"/>
    <p:sldId id="332" r:id="rId52"/>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90" autoAdjust="0"/>
    <p:restoredTop sz="96405" autoAdjust="0"/>
  </p:normalViewPr>
  <p:slideViewPr>
    <p:cSldViewPr>
      <p:cViewPr varScale="1">
        <p:scale>
          <a:sx n="131" d="100"/>
          <a:sy n="131" d="100"/>
        </p:scale>
        <p:origin x="1800"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40821A18-AC8A-3975-BEF3-EAD5C552079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fr-FR"/>
          </a:p>
        </p:txBody>
      </p:sp>
      <p:sp>
        <p:nvSpPr>
          <p:cNvPr id="81923" name="Rectangle 3">
            <a:extLst>
              <a:ext uri="{FF2B5EF4-FFF2-40B4-BE49-F238E27FC236}">
                <a16:creationId xmlns:a16="http://schemas.microsoft.com/office/drawing/2014/main" id="{193081DC-D907-2953-0F64-77080F7FDEF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fr-FR"/>
          </a:p>
        </p:txBody>
      </p:sp>
      <p:sp>
        <p:nvSpPr>
          <p:cNvPr id="81924" name="Rectangle 4">
            <a:extLst>
              <a:ext uri="{FF2B5EF4-FFF2-40B4-BE49-F238E27FC236}">
                <a16:creationId xmlns:a16="http://schemas.microsoft.com/office/drawing/2014/main" id="{56D652E7-8F43-B68E-BC13-34A45246713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a:extLst>
              <a:ext uri="{FF2B5EF4-FFF2-40B4-BE49-F238E27FC236}">
                <a16:creationId xmlns:a16="http://schemas.microsoft.com/office/drawing/2014/main" id="{C8BEAA9E-4E71-8F16-3A2D-7147333FD66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p>
        </p:txBody>
      </p:sp>
      <p:sp>
        <p:nvSpPr>
          <p:cNvPr id="81926" name="Rectangle 6">
            <a:extLst>
              <a:ext uri="{FF2B5EF4-FFF2-40B4-BE49-F238E27FC236}">
                <a16:creationId xmlns:a16="http://schemas.microsoft.com/office/drawing/2014/main" id="{D84DD9C8-8857-CDDD-BA1F-BAAA509B625E}"/>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fr-FR"/>
          </a:p>
        </p:txBody>
      </p:sp>
      <p:sp>
        <p:nvSpPr>
          <p:cNvPr id="81927" name="Rectangle 7">
            <a:extLst>
              <a:ext uri="{FF2B5EF4-FFF2-40B4-BE49-F238E27FC236}">
                <a16:creationId xmlns:a16="http://schemas.microsoft.com/office/drawing/2014/main" id="{43E248FF-080A-8458-50AF-8597D555E25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F46ADA6-2CEE-8A46-A3F6-6D2DE0787D79}" type="slidenum">
              <a:rPr lang="en-US" altLang="fr-FR"/>
              <a:pPr/>
              <a:t>‹N°›</a:t>
            </a:fld>
            <a:endParaRPr lang="en-US" alt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DE1BE7-45B5-0105-6E56-FF377AF36F00}"/>
              </a:ext>
            </a:extLst>
          </p:cNvPr>
          <p:cNvSpPr>
            <a:spLocks noGrp="1" noChangeArrowheads="1"/>
          </p:cNvSpPr>
          <p:nvPr>
            <p:ph type="sldNum" sz="quarter" idx="5"/>
          </p:nvPr>
        </p:nvSpPr>
        <p:spPr>
          <a:ln/>
        </p:spPr>
        <p:txBody>
          <a:bodyPr/>
          <a:lstStyle/>
          <a:p>
            <a:fld id="{D6B1E0AE-0812-D149-9A3E-8C2B6744462C}" type="slidenum">
              <a:rPr lang="en-US" altLang="fr-FR"/>
              <a:pPr/>
              <a:t>1</a:t>
            </a:fld>
            <a:endParaRPr lang="en-US" altLang="fr-FR"/>
          </a:p>
        </p:txBody>
      </p:sp>
      <p:sp>
        <p:nvSpPr>
          <p:cNvPr id="107522" name="Rectangle 2">
            <a:extLst>
              <a:ext uri="{FF2B5EF4-FFF2-40B4-BE49-F238E27FC236}">
                <a16:creationId xmlns:a16="http://schemas.microsoft.com/office/drawing/2014/main" id="{F001F10B-E4EE-0D16-619A-7C50486A24B8}"/>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4BC19AD2-9895-220C-22FB-081D56B7263B}"/>
              </a:ext>
            </a:extLst>
          </p:cNvPr>
          <p:cNvSpPr>
            <a:spLocks noGrp="1" noChangeArrowheads="1"/>
          </p:cNvSpPr>
          <p:nvPr>
            <p:ph type="body" idx="1"/>
          </p:nvPr>
        </p:nvSpPr>
        <p:spPr/>
        <p:txBody>
          <a:bodyPr/>
          <a:lstStyle/>
          <a:p>
            <a:endParaRPr lang="ru-RU"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10</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311974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11</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3202862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12</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28897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13</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312552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14</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89025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1ADBF3-F69E-B064-E360-CC334CAB877E}"/>
              </a:ext>
            </a:extLst>
          </p:cNvPr>
          <p:cNvSpPr>
            <a:spLocks noGrp="1" noChangeArrowheads="1"/>
          </p:cNvSpPr>
          <p:nvPr>
            <p:ph type="sldNum" sz="quarter" idx="5"/>
          </p:nvPr>
        </p:nvSpPr>
        <p:spPr>
          <a:ln/>
        </p:spPr>
        <p:txBody>
          <a:bodyPr/>
          <a:lstStyle/>
          <a:p>
            <a:fld id="{B0D2B91C-4F55-7349-9032-790AAFC87C35}" type="slidenum">
              <a:rPr lang="en-US" altLang="fr-FR"/>
              <a:pPr/>
              <a:t>15</a:t>
            </a:fld>
            <a:endParaRPr lang="en-US" altLang="fr-FR"/>
          </a:p>
        </p:txBody>
      </p:sp>
      <p:sp>
        <p:nvSpPr>
          <p:cNvPr id="110594" name="Rectangle 2">
            <a:extLst>
              <a:ext uri="{FF2B5EF4-FFF2-40B4-BE49-F238E27FC236}">
                <a16:creationId xmlns:a16="http://schemas.microsoft.com/office/drawing/2014/main" id="{88F91242-CCDF-3DD6-3AE3-885C2758B3FE}"/>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6E45E350-54E0-A405-746D-40478095D185}"/>
              </a:ext>
            </a:extLst>
          </p:cNvPr>
          <p:cNvSpPr>
            <a:spLocks noGrp="1" noChangeArrowheads="1"/>
          </p:cNvSpPr>
          <p:nvPr>
            <p:ph type="body" idx="1"/>
          </p:nvPr>
        </p:nvSpPr>
        <p:spPr/>
        <p:txBody>
          <a:bodyPr/>
          <a:lstStyle/>
          <a:p>
            <a:endParaRPr lang="ru-RU"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1ADBF3-F69E-B064-E360-CC334CAB877E}"/>
              </a:ext>
            </a:extLst>
          </p:cNvPr>
          <p:cNvSpPr>
            <a:spLocks noGrp="1" noChangeArrowheads="1"/>
          </p:cNvSpPr>
          <p:nvPr>
            <p:ph type="sldNum" sz="quarter" idx="5"/>
          </p:nvPr>
        </p:nvSpPr>
        <p:spPr>
          <a:ln/>
        </p:spPr>
        <p:txBody>
          <a:bodyPr/>
          <a:lstStyle/>
          <a:p>
            <a:fld id="{B0D2B91C-4F55-7349-9032-790AAFC87C35}" type="slidenum">
              <a:rPr lang="en-US" altLang="fr-FR"/>
              <a:pPr/>
              <a:t>16</a:t>
            </a:fld>
            <a:endParaRPr lang="en-US" altLang="fr-FR"/>
          </a:p>
        </p:txBody>
      </p:sp>
      <p:sp>
        <p:nvSpPr>
          <p:cNvPr id="110594" name="Rectangle 2">
            <a:extLst>
              <a:ext uri="{FF2B5EF4-FFF2-40B4-BE49-F238E27FC236}">
                <a16:creationId xmlns:a16="http://schemas.microsoft.com/office/drawing/2014/main" id="{88F91242-CCDF-3DD6-3AE3-885C2758B3FE}"/>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6E45E350-54E0-A405-746D-40478095D185}"/>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2258065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1ADBF3-F69E-B064-E360-CC334CAB877E}"/>
              </a:ext>
            </a:extLst>
          </p:cNvPr>
          <p:cNvSpPr>
            <a:spLocks noGrp="1" noChangeArrowheads="1"/>
          </p:cNvSpPr>
          <p:nvPr>
            <p:ph type="sldNum" sz="quarter" idx="5"/>
          </p:nvPr>
        </p:nvSpPr>
        <p:spPr>
          <a:ln/>
        </p:spPr>
        <p:txBody>
          <a:bodyPr/>
          <a:lstStyle/>
          <a:p>
            <a:fld id="{B0D2B91C-4F55-7349-9032-790AAFC87C35}" type="slidenum">
              <a:rPr lang="en-US" altLang="fr-FR"/>
              <a:pPr/>
              <a:t>17</a:t>
            </a:fld>
            <a:endParaRPr lang="en-US" altLang="fr-FR"/>
          </a:p>
        </p:txBody>
      </p:sp>
      <p:sp>
        <p:nvSpPr>
          <p:cNvPr id="110594" name="Rectangle 2">
            <a:extLst>
              <a:ext uri="{FF2B5EF4-FFF2-40B4-BE49-F238E27FC236}">
                <a16:creationId xmlns:a16="http://schemas.microsoft.com/office/drawing/2014/main" id="{88F91242-CCDF-3DD6-3AE3-885C2758B3FE}"/>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6E45E350-54E0-A405-746D-40478095D185}"/>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1306163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18</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592600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19</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3399329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2</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20</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1128010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21</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2441399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22</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375486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23</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2386756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24</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2716382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25</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331540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26</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3903773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27</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3660396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29</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1239809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30</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864495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3</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4002040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31</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1739712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1ADBF3-F69E-B064-E360-CC334CAB877E}"/>
              </a:ext>
            </a:extLst>
          </p:cNvPr>
          <p:cNvSpPr>
            <a:spLocks noGrp="1" noChangeArrowheads="1"/>
          </p:cNvSpPr>
          <p:nvPr>
            <p:ph type="sldNum" sz="quarter" idx="5"/>
          </p:nvPr>
        </p:nvSpPr>
        <p:spPr>
          <a:ln/>
        </p:spPr>
        <p:txBody>
          <a:bodyPr/>
          <a:lstStyle/>
          <a:p>
            <a:fld id="{B0D2B91C-4F55-7349-9032-790AAFC87C35}" type="slidenum">
              <a:rPr lang="en-US" altLang="fr-FR"/>
              <a:pPr/>
              <a:t>32</a:t>
            </a:fld>
            <a:endParaRPr lang="en-US" altLang="fr-FR"/>
          </a:p>
        </p:txBody>
      </p:sp>
      <p:sp>
        <p:nvSpPr>
          <p:cNvPr id="110594" name="Rectangle 2">
            <a:extLst>
              <a:ext uri="{FF2B5EF4-FFF2-40B4-BE49-F238E27FC236}">
                <a16:creationId xmlns:a16="http://schemas.microsoft.com/office/drawing/2014/main" id="{88F91242-CCDF-3DD6-3AE3-885C2758B3FE}"/>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6E45E350-54E0-A405-746D-40478095D185}"/>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2607803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1ADBF3-F69E-B064-E360-CC334CAB877E}"/>
              </a:ext>
            </a:extLst>
          </p:cNvPr>
          <p:cNvSpPr>
            <a:spLocks noGrp="1" noChangeArrowheads="1"/>
          </p:cNvSpPr>
          <p:nvPr>
            <p:ph type="sldNum" sz="quarter" idx="5"/>
          </p:nvPr>
        </p:nvSpPr>
        <p:spPr>
          <a:ln/>
        </p:spPr>
        <p:txBody>
          <a:bodyPr/>
          <a:lstStyle/>
          <a:p>
            <a:fld id="{B0D2B91C-4F55-7349-9032-790AAFC87C35}" type="slidenum">
              <a:rPr lang="en-US" altLang="fr-FR"/>
              <a:pPr/>
              <a:t>33</a:t>
            </a:fld>
            <a:endParaRPr lang="en-US" altLang="fr-FR"/>
          </a:p>
        </p:txBody>
      </p:sp>
      <p:sp>
        <p:nvSpPr>
          <p:cNvPr id="110594" name="Rectangle 2">
            <a:extLst>
              <a:ext uri="{FF2B5EF4-FFF2-40B4-BE49-F238E27FC236}">
                <a16:creationId xmlns:a16="http://schemas.microsoft.com/office/drawing/2014/main" id="{88F91242-CCDF-3DD6-3AE3-885C2758B3FE}"/>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6E45E350-54E0-A405-746D-40478095D185}"/>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3476270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34</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4292010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35</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3337480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36</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975206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37</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4152344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38</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102844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39</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2101947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40</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38502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4</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19067105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41</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798017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42</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1086722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1ADBF3-F69E-B064-E360-CC334CAB877E}"/>
              </a:ext>
            </a:extLst>
          </p:cNvPr>
          <p:cNvSpPr>
            <a:spLocks noGrp="1" noChangeArrowheads="1"/>
          </p:cNvSpPr>
          <p:nvPr>
            <p:ph type="sldNum" sz="quarter" idx="5"/>
          </p:nvPr>
        </p:nvSpPr>
        <p:spPr>
          <a:ln/>
        </p:spPr>
        <p:txBody>
          <a:bodyPr/>
          <a:lstStyle/>
          <a:p>
            <a:fld id="{B0D2B91C-4F55-7349-9032-790AAFC87C35}" type="slidenum">
              <a:rPr lang="en-US" altLang="fr-FR"/>
              <a:pPr/>
              <a:t>43</a:t>
            </a:fld>
            <a:endParaRPr lang="en-US" altLang="fr-FR"/>
          </a:p>
        </p:txBody>
      </p:sp>
      <p:sp>
        <p:nvSpPr>
          <p:cNvPr id="110594" name="Rectangle 2">
            <a:extLst>
              <a:ext uri="{FF2B5EF4-FFF2-40B4-BE49-F238E27FC236}">
                <a16:creationId xmlns:a16="http://schemas.microsoft.com/office/drawing/2014/main" id="{88F91242-CCDF-3DD6-3AE3-885C2758B3FE}"/>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6E45E350-54E0-A405-746D-40478095D185}"/>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3298989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44</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13653898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45</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343355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46</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42078229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47</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2963221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48</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22686045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49</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2028224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50</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4065675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5</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20949726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51</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849222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6</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2489923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7</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2247001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8</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660372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480B6B-13E5-0ACD-8C74-A372CABDA103}"/>
              </a:ext>
            </a:extLst>
          </p:cNvPr>
          <p:cNvSpPr>
            <a:spLocks noGrp="1" noChangeArrowheads="1"/>
          </p:cNvSpPr>
          <p:nvPr>
            <p:ph type="sldNum" sz="quarter" idx="5"/>
          </p:nvPr>
        </p:nvSpPr>
        <p:spPr>
          <a:ln/>
        </p:spPr>
        <p:txBody>
          <a:bodyPr/>
          <a:lstStyle/>
          <a:p>
            <a:fld id="{EB74C7C6-E4FF-8C46-A4ED-0361FCB3084D}" type="slidenum">
              <a:rPr lang="en-US" altLang="fr-FR"/>
              <a:pPr/>
              <a:t>9</a:t>
            </a:fld>
            <a:endParaRPr lang="en-US" altLang="fr-FR"/>
          </a:p>
        </p:txBody>
      </p:sp>
      <p:sp>
        <p:nvSpPr>
          <p:cNvPr id="112642" name="Rectangle 2">
            <a:extLst>
              <a:ext uri="{FF2B5EF4-FFF2-40B4-BE49-F238E27FC236}">
                <a16:creationId xmlns:a16="http://schemas.microsoft.com/office/drawing/2014/main" id="{6FB72C3C-10B9-4060-57C2-AC2ADF14E8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DE364CB-A6E4-7FA3-E349-BF37FA2F4F52}"/>
              </a:ext>
            </a:extLst>
          </p:cNvPr>
          <p:cNvSpPr>
            <a:spLocks noGrp="1" noChangeArrowheads="1"/>
          </p:cNvSpPr>
          <p:nvPr>
            <p:ph type="body" idx="1"/>
          </p:nvPr>
        </p:nvSpPr>
        <p:spPr/>
        <p:txBody>
          <a:bodyPr/>
          <a:lstStyle/>
          <a:p>
            <a:endParaRPr lang="ru-RU" altLang="fr-FR"/>
          </a:p>
        </p:txBody>
      </p:sp>
    </p:spTree>
    <p:extLst>
      <p:ext uri="{BB962C8B-B14F-4D97-AF65-F5344CB8AC3E}">
        <p14:creationId xmlns:p14="http://schemas.microsoft.com/office/powerpoint/2010/main" val="939584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94C4EB1-426C-101C-5462-F958AC412CE4}"/>
              </a:ext>
            </a:extLst>
          </p:cNvPr>
          <p:cNvSpPr>
            <a:spLocks noGrp="1" noChangeArrowheads="1"/>
          </p:cNvSpPr>
          <p:nvPr>
            <p:ph type="ctrTitle"/>
          </p:nvPr>
        </p:nvSpPr>
        <p:spPr>
          <a:xfrm>
            <a:off x="1219200" y="2209800"/>
            <a:ext cx="7772400" cy="70485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algn="r">
              <a:defRPr sz="3600"/>
            </a:lvl1pPr>
          </a:lstStyle>
          <a:p>
            <a:pPr lvl="0"/>
            <a:r>
              <a:rPr lang="fr-FR" altLang="fr-FR" noProof="0"/>
              <a:t>Modifiez le style du titre</a:t>
            </a:r>
            <a:endParaRPr lang="en-US" altLang="fr-FR" noProof="0"/>
          </a:p>
        </p:txBody>
      </p:sp>
      <p:sp>
        <p:nvSpPr>
          <p:cNvPr id="3075" name="Rectangle 3">
            <a:extLst>
              <a:ext uri="{FF2B5EF4-FFF2-40B4-BE49-F238E27FC236}">
                <a16:creationId xmlns:a16="http://schemas.microsoft.com/office/drawing/2014/main" id="{A6970F77-7F93-A28A-C395-6A548B5E2FB2}"/>
              </a:ext>
            </a:extLst>
          </p:cNvPr>
          <p:cNvSpPr>
            <a:spLocks noGrp="1" noChangeArrowheads="1"/>
          </p:cNvSpPr>
          <p:nvPr>
            <p:ph type="subTitle" idx="1"/>
          </p:nvPr>
        </p:nvSpPr>
        <p:spPr>
          <a:xfrm>
            <a:off x="1219200" y="2895600"/>
            <a:ext cx="7772400" cy="68580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marL="0" indent="0" algn="r">
              <a:buFontTx/>
              <a:buNone/>
              <a:defRPr sz="2400">
                <a:solidFill>
                  <a:schemeClr val="bg1"/>
                </a:solidFill>
              </a:defRPr>
            </a:lvl1pPr>
          </a:lstStyle>
          <a:p>
            <a:pPr lvl="0"/>
            <a:r>
              <a:rPr lang="fr-FR" altLang="fr-FR" noProof="0"/>
              <a:t>Modifiez le style des sous-titres du masque</a:t>
            </a:r>
            <a:endParaRPr lang="en-US" altLang="fr-FR"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00F956-6628-7F3B-AB47-63DA1E8E2FF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7A74BF7-B082-9B39-1D48-A492B27D409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61991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30C5C9C-B1BE-DE81-61ED-A6E7EA580EE7}"/>
              </a:ext>
            </a:extLst>
          </p:cNvPr>
          <p:cNvSpPr>
            <a:spLocks noGrp="1"/>
          </p:cNvSpPr>
          <p:nvPr>
            <p:ph type="title" orient="vert"/>
          </p:nvPr>
        </p:nvSpPr>
        <p:spPr>
          <a:xfrm>
            <a:off x="6877050" y="838200"/>
            <a:ext cx="1962150" cy="5638800"/>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7C69131-1DAA-51C4-1286-7C208430E8B3}"/>
              </a:ext>
            </a:extLst>
          </p:cNvPr>
          <p:cNvSpPr>
            <a:spLocks noGrp="1"/>
          </p:cNvSpPr>
          <p:nvPr>
            <p:ph type="body" orient="vert" idx="1"/>
          </p:nvPr>
        </p:nvSpPr>
        <p:spPr>
          <a:xfrm>
            <a:off x="990600" y="838200"/>
            <a:ext cx="5734050" cy="5638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42561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0ACFE1-74D6-3BF1-E644-F05B60F10D3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5FF2526-B50E-E195-2196-CD08862F658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43088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DC0823-CA38-0FC5-DF59-D90ABED62771}"/>
              </a:ext>
            </a:extLst>
          </p:cNvPr>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904F144-93C6-DA3F-9E0E-882C51D3D6A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Cliquez pour modifier les styles du texte du masque</a:t>
            </a:r>
          </a:p>
        </p:txBody>
      </p:sp>
    </p:spTree>
    <p:extLst>
      <p:ext uri="{BB962C8B-B14F-4D97-AF65-F5344CB8AC3E}">
        <p14:creationId xmlns:p14="http://schemas.microsoft.com/office/powerpoint/2010/main" val="306094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257794-EB88-B168-665A-6887F95F99B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B97EBE8-6830-B4D9-D9EE-F7AF6BC614EA}"/>
              </a:ext>
            </a:extLst>
          </p:cNvPr>
          <p:cNvSpPr>
            <a:spLocks noGrp="1"/>
          </p:cNvSpPr>
          <p:nvPr>
            <p:ph sz="half" idx="1"/>
          </p:nvPr>
        </p:nvSpPr>
        <p:spPr>
          <a:xfrm>
            <a:off x="990600" y="2606675"/>
            <a:ext cx="3581400" cy="38703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1BF2D51-7303-6E15-488C-D79811C1A0C8}"/>
              </a:ext>
            </a:extLst>
          </p:cNvPr>
          <p:cNvSpPr>
            <a:spLocks noGrp="1"/>
          </p:cNvSpPr>
          <p:nvPr>
            <p:ph sz="half" idx="2"/>
          </p:nvPr>
        </p:nvSpPr>
        <p:spPr>
          <a:xfrm>
            <a:off x="4724400" y="2606675"/>
            <a:ext cx="3581400" cy="38703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71279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9F8235-B85A-E55B-8539-F4141F234187}"/>
              </a:ext>
            </a:extLst>
          </p:cNvPr>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76AC537-E74E-DDAD-3A33-72EEA14E082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4C81F3A-2395-6C6F-8CB9-BBEBB9C2EC40}"/>
              </a:ext>
            </a:extLst>
          </p:cNvPr>
          <p:cNvSpPr>
            <a:spLocks noGrp="1"/>
          </p:cNvSpPr>
          <p:nvPr>
            <p:ph sz="half" idx="2"/>
          </p:nvPr>
        </p:nvSpPr>
        <p:spPr>
          <a:xfrm>
            <a:off x="630238" y="2505075"/>
            <a:ext cx="386873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032A178-D891-9292-29B9-AB3C5C3714B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C97139F-2255-9768-6166-03B681855300}"/>
              </a:ext>
            </a:extLst>
          </p:cNvPr>
          <p:cNvSpPr>
            <a:spLocks noGrp="1"/>
          </p:cNvSpPr>
          <p:nvPr>
            <p:ph sz="quarter" idx="4"/>
          </p:nvPr>
        </p:nvSpPr>
        <p:spPr>
          <a:xfrm>
            <a:off x="4629150" y="2505075"/>
            <a:ext cx="38877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63957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63666B-FCCF-AFC8-EDE8-904C4B9606CA}"/>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339044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237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C7B354-1F9E-1F7D-E067-2B2652BC5245}"/>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7EACCC8-DCB0-2BFB-2610-D8D467D2656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1ABB19C-F57F-E022-7A96-99426B9A11F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922984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C1596A-1FA0-044C-725A-ADDD64D12FA8}"/>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A12A1F2-AFA9-7C61-A67F-0D6B9C4D484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4B3B320F-0BAB-AB4C-BBE7-4A19A5A6E62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1114394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545A006-568F-60A1-3492-367F0A295747}"/>
              </a:ext>
            </a:extLst>
          </p:cNvPr>
          <p:cNvSpPr>
            <a:spLocks noGrp="1" noChangeArrowheads="1"/>
          </p:cNvSpPr>
          <p:nvPr>
            <p:ph type="title"/>
          </p:nvPr>
        </p:nvSpPr>
        <p:spPr bwMode="auto">
          <a:xfrm>
            <a:off x="1524000" y="838200"/>
            <a:ext cx="7315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1027" name="Rectangle 3">
            <a:extLst>
              <a:ext uri="{FF2B5EF4-FFF2-40B4-BE49-F238E27FC236}">
                <a16:creationId xmlns:a16="http://schemas.microsoft.com/office/drawing/2014/main" id="{9A585E09-96D5-9129-6795-3C4A3C6BF094}"/>
              </a:ext>
            </a:extLst>
          </p:cNvPr>
          <p:cNvSpPr>
            <a:spLocks noGrp="1" noChangeArrowheads="1"/>
          </p:cNvSpPr>
          <p:nvPr>
            <p:ph type="body" idx="1"/>
          </p:nvPr>
        </p:nvSpPr>
        <p:spPr bwMode="auto">
          <a:xfrm>
            <a:off x="990600" y="2606675"/>
            <a:ext cx="7315200" cy="38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bg1"/>
          </a:solidFill>
          <a:latin typeface="+mj-lt"/>
          <a:ea typeface="+mj-ea"/>
          <a:cs typeface="+mj-cs"/>
        </a:defRPr>
      </a:lvl1pPr>
      <a:lvl2pPr algn="ctr" rtl="0" eaLnBrk="1" fontAlgn="base" hangingPunct="1">
        <a:spcBef>
          <a:spcPct val="0"/>
        </a:spcBef>
        <a:spcAft>
          <a:spcPct val="0"/>
        </a:spcAft>
        <a:defRPr sz="4400">
          <a:solidFill>
            <a:schemeClr val="bg1"/>
          </a:solidFill>
          <a:latin typeface="Microsoft Sans Serif" panose="020B0604020202020204" pitchFamily="34" charset="0"/>
        </a:defRPr>
      </a:lvl2pPr>
      <a:lvl3pPr algn="ctr" rtl="0" eaLnBrk="1" fontAlgn="base" hangingPunct="1">
        <a:spcBef>
          <a:spcPct val="0"/>
        </a:spcBef>
        <a:spcAft>
          <a:spcPct val="0"/>
        </a:spcAft>
        <a:defRPr sz="4400">
          <a:solidFill>
            <a:schemeClr val="bg1"/>
          </a:solidFill>
          <a:latin typeface="Microsoft Sans Serif" panose="020B0604020202020204" pitchFamily="34" charset="0"/>
        </a:defRPr>
      </a:lvl3pPr>
      <a:lvl4pPr algn="ctr" rtl="0" eaLnBrk="1" fontAlgn="base" hangingPunct="1">
        <a:spcBef>
          <a:spcPct val="0"/>
        </a:spcBef>
        <a:spcAft>
          <a:spcPct val="0"/>
        </a:spcAft>
        <a:defRPr sz="4400">
          <a:solidFill>
            <a:schemeClr val="bg1"/>
          </a:solidFill>
          <a:latin typeface="Microsoft Sans Serif" panose="020B0604020202020204" pitchFamily="34" charset="0"/>
        </a:defRPr>
      </a:lvl4pPr>
      <a:lvl5pPr algn="ctr" rtl="0" eaLnBrk="1" fontAlgn="base" hangingPunct="1">
        <a:spcBef>
          <a:spcPct val="0"/>
        </a:spcBef>
        <a:spcAft>
          <a:spcPct val="0"/>
        </a:spcAft>
        <a:defRPr sz="4400">
          <a:solidFill>
            <a:schemeClr val="bg1"/>
          </a:solidFill>
          <a:latin typeface="Microsoft Sans Serif" panose="020B0604020202020204" pitchFamily="34" charset="0"/>
        </a:defRPr>
      </a:lvl5pPr>
      <a:lvl6pPr marL="457200" algn="ctr" rtl="0" eaLnBrk="1" fontAlgn="base" hangingPunct="1">
        <a:spcBef>
          <a:spcPct val="0"/>
        </a:spcBef>
        <a:spcAft>
          <a:spcPct val="0"/>
        </a:spcAft>
        <a:defRPr sz="4400">
          <a:solidFill>
            <a:schemeClr val="bg1"/>
          </a:solidFill>
          <a:latin typeface="Microsoft Sans Serif" panose="020B0604020202020204" pitchFamily="34" charset="0"/>
        </a:defRPr>
      </a:lvl6pPr>
      <a:lvl7pPr marL="914400" algn="ctr" rtl="0" eaLnBrk="1" fontAlgn="base" hangingPunct="1">
        <a:spcBef>
          <a:spcPct val="0"/>
        </a:spcBef>
        <a:spcAft>
          <a:spcPct val="0"/>
        </a:spcAft>
        <a:defRPr sz="4400">
          <a:solidFill>
            <a:schemeClr val="bg1"/>
          </a:solidFill>
          <a:latin typeface="Microsoft Sans Serif" panose="020B0604020202020204" pitchFamily="34" charset="0"/>
        </a:defRPr>
      </a:lvl7pPr>
      <a:lvl8pPr marL="1371600" algn="ctr" rtl="0" eaLnBrk="1" fontAlgn="base" hangingPunct="1">
        <a:spcBef>
          <a:spcPct val="0"/>
        </a:spcBef>
        <a:spcAft>
          <a:spcPct val="0"/>
        </a:spcAft>
        <a:defRPr sz="4400">
          <a:solidFill>
            <a:schemeClr val="bg1"/>
          </a:solidFill>
          <a:latin typeface="Microsoft Sans Serif" panose="020B0604020202020204" pitchFamily="34" charset="0"/>
        </a:defRPr>
      </a:lvl8pPr>
      <a:lvl9pPr marL="1828800" algn="ctr" rtl="0" eaLnBrk="1" fontAlgn="base" hangingPunct="1">
        <a:spcBef>
          <a:spcPct val="0"/>
        </a:spcBef>
        <a:spcAft>
          <a:spcPct val="0"/>
        </a:spcAft>
        <a:defRPr sz="4400">
          <a:solidFill>
            <a:schemeClr val="bg1"/>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FF15D4E-C4F8-3C52-00A3-0BF3ED2870AA}"/>
              </a:ext>
            </a:extLst>
          </p:cNvPr>
          <p:cNvSpPr>
            <a:spLocks noGrp="1" noChangeArrowheads="1"/>
          </p:cNvSpPr>
          <p:nvPr>
            <p:ph type="ctrTitle"/>
          </p:nvPr>
        </p:nvSpPr>
        <p:spPr>
          <a:xfrm>
            <a:off x="4159250" y="2286000"/>
            <a:ext cx="4648200" cy="685800"/>
          </a:xfrm>
          <a:effectLst>
            <a:outerShdw dist="17961" dir="2700000" algn="ctr" rotWithShape="0">
              <a:schemeClr val="bg2"/>
            </a:outerShdw>
          </a:effectLst>
        </p:spPr>
        <p:txBody>
          <a:bodyPr/>
          <a:lstStyle/>
          <a:p>
            <a:r>
              <a:rPr lang="en-US" altLang="fr-FR" sz="3200" dirty="0" err="1"/>
              <a:t>Aumônerie</a:t>
            </a:r>
            <a:r>
              <a:rPr lang="en-US" altLang="fr-FR" sz="3200" dirty="0"/>
              <a:t> des prisons</a:t>
            </a:r>
          </a:p>
        </p:txBody>
      </p:sp>
      <p:sp>
        <p:nvSpPr>
          <p:cNvPr id="2051" name="Rectangle 3">
            <a:extLst>
              <a:ext uri="{FF2B5EF4-FFF2-40B4-BE49-F238E27FC236}">
                <a16:creationId xmlns:a16="http://schemas.microsoft.com/office/drawing/2014/main" id="{A47DE3D0-5924-D633-44AB-3D71B4175788}"/>
              </a:ext>
            </a:extLst>
          </p:cNvPr>
          <p:cNvSpPr>
            <a:spLocks noGrp="1" noChangeArrowheads="1"/>
          </p:cNvSpPr>
          <p:nvPr>
            <p:ph type="subTitle" idx="1"/>
          </p:nvPr>
        </p:nvSpPr>
        <p:spPr>
          <a:xfrm>
            <a:off x="4191000" y="2971800"/>
            <a:ext cx="4648200" cy="685800"/>
          </a:xfrm>
          <a:effectLst>
            <a:outerShdw dist="17961" dir="2700000" algn="ctr" rotWithShape="0">
              <a:schemeClr val="bg2"/>
            </a:outerShdw>
          </a:effectLst>
        </p:spPr>
        <p:txBody>
          <a:bodyPr/>
          <a:lstStyle/>
          <a:p>
            <a:r>
              <a:rPr lang="en-US" altLang="fr-FR" sz="2000" dirty="0" err="1"/>
              <a:t>Ministère</a:t>
            </a:r>
            <a:r>
              <a:rPr lang="en-US" altLang="fr-FR" sz="2000" dirty="0"/>
              <a:t> </a:t>
            </a:r>
            <a:r>
              <a:rPr lang="en-US" altLang="fr-FR" sz="2000" dirty="0" err="1"/>
              <a:t>en</a:t>
            </a:r>
            <a:r>
              <a:rPr lang="en-US" altLang="fr-FR" sz="2000" dirty="0"/>
              <a:t> E.P.M.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err="1"/>
              <a:t>Quelques</a:t>
            </a:r>
            <a:r>
              <a:rPr lang="en-US" altLang="fr-FR" dirty="0"/>
              <a:t> chiffres</a:t>
            </a:r>
          </a:p>
        </p:txBody>
      </p:sp>
      <p:sp>
        <p:nvSpPr>
          <p:cNvPr id="17411" name="Rectangle 3">
            <a:extLst>
              <a:ext uri="{FF2B5EF4-FFF2-40B4-BE49-F238E27FC236}">
                <a16:creationId xmlns:a16="http://schemas.microsoft.com/office/drawing/2014/main" id="{DEC94F19-9D6E-5D63-1C00-AC6135ABE686}"/>
              </a:ext>
            </a:extLst>
          </p:cNvPr>
          <p:cNvSpPr>
            <a:spLocks noGrp="1" noChangeArrowheads="1"/>
          </p:cNvSpPr>
          <p:nvPr>
            <p:ph type="body" idx="1"/>
          </p:nvPr>
        </p:nvSpPr>
        <p:spPr>
          <a:xfrm>
            <a:off x="1143000" y="2814638"/>
            <a:ext cx="6705600" cy="2976562"/>
          </a:xfrm>
        </p:spPr>
        <p:txBody>
          <a:bodyPr/>
          <a:lstStyle/>
          <a:p>
            <a:pPr>
              <a:lnSpc>
                <a:spcPct val="80000"/>
              </a:lnSpc>
            </a:pPr>
            <a:r>
              <a:rPr lang="en-US" altLang="ko-KR" sz="1600" dirty="0">
                <a:latin typeface="Verdana" panose="020B0604030504040204" pitchFamily="34" charset="0"/>
                <a:ea typeface="굴림" panose="020B0600000101010101" pitchFamily="34" charset="-127"/>
              </a:rPr>
              <a:t>Environ 71 000 </a:t>
            </a:r>
            <a:r>
              <a:rPr lang="en-US" altLang="ko-KR" sz="1600" dirty="0" err="1">
                <a:latin typeface="Verdana" panose="020B0604030504040204" pitchFamily="34" charset="0"/>
                <a:ea typeface="굴림" panose="020B0600000101010101" pitchFamily="34" charset="-127"/>
              </a:rPr>
              <a:t>détenus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en</a:t>
            </a:r>
            <a:r>
              <a:rPr lang="en-US" altLang="ko-KR" sz="1600" dirty="0">
                <a:latin typeface="Verdana" panose="020B0604030504040204" pitchFamily="34" charset="0"/>
                <a:ea typeface="굴림" panose="020B0600000101010101" pitchFamily="34" charset="-127"/>
              </a:rPr>
              <a:t> France</a:t>
            </a:r>
          </a:p>
          <a:p>
            <a:pPr>
              <a:lnSpc>
                <a:spcPct val="80000"/>
              </a:lnSpc>
            </a:pPr>
            <a:endParaRPr lang="en-US" altLang="ko-KR" sz="1600" dirty="0">
              <a:latin typeface="Verdana" panose="020B0604030504040204" pitchFamily="34" charset="0"/>
              <a:ea typeface="굴림" panose="020B0600000101010101" pitchFamily="34" charset="-127"/>
            </a:endParaRPr>
          </a:p>
          <a:p>
            <a:pPr>
              <a:lnSpc>
                <a:spcPct val="80000"/>
              </a:lnSpc>
            </a:pPr>
            <a:r>
              <a:rPr lang="en-US" altLang="ko-KR" sz="1600" dirty="0">
                <a:latin typeface="Verdana" panose="020B0604030504040204" pitchFamily="34" charset="0"/>
                <a:ea typeface="굴림" panose="020B0600000101010101" pitchFamily="34" charset="-127"/>
              </a:rPr>
              <a:t>Environ 170 000 </a:t>
            </a:r>
            <a:r>
              <a:rPr lang="en-US" altLang="ko-KR" sz="1600" dirty="0" err="1">
                <a:latin typeface="Verdana" panose="020B0604030504040204" pitchFamily="34" charset="0"/>
                <a:ea typeface="굴림" panose="020B0600000101010101" pitchFamily="34" charset="-127"/>
              </a:rPr>
              <a:t>personnes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suivies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en</a:t>
            </a:r>
            <a:r>
              <a:rPr lang="en-US" altLang="ko-KR" sz="1600" dirty="0">
                <a:latin typeface="Verdana" panose="020B0604030504040204" pitchFamily="34" charset="0"/>
                <a:ea typeface="굴림" panose="020B0600000101010101" pitchFamily="34" charset="-127"/>
              </a:rPr>
              <a:t> milieu </a:t>
            </a:r>
            <a:r>
              <a:rPr lang="en-US" altLang="ko-KR" sz="1600" dirty="0" err="1">
                <a:latin typeface="Verdana" panose="020B0604030504040204" pitchFamily="34" charset="0"/>
                <a:ea typeface="굴림" panose="020B0600000101010101" pitchFamily="34" charset="-127"/>
              </a:rPr>
              <a:t>ouvert</a:t>
            </a:r>
            <a:endParaRPr lang="en-US" altLang="ko-KR" sz="1600" dirty="0">
              <a:latin typeface="Verdana" panose="020B0604030504040204" pitchFamily="34" charset="0"/>
              <a:ea typeface="굴림" panose="020B0600000101010101" pitchFamily="34" charset="-127"/>
            </a:endParaRP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60 722 places </a:t>
            </a:r>
            <a:r>
              <a:rPr lang="en-US" altLang="fr-FR" sz="1600" dirty="0" err="1">
                <a:latin typeface="Verdana" panose="020B0604030504040204" pitchFamily="34" charset="0"/>
                <a:ea typeface="굴림" panose="020B0600000101010101" pitchFamily="34" charset="-127"/>
              </a:rPr>
              <a:t>opérationnelles</a:t>
            </a:r>
            <a:endParaRPr lang="en-US" altLang="fr-FR" sz="1600" dirty="0"/>
          </a:p>
        </p:txBody>
      </p:sp>
    </p:spTree>
    <p:extLst>
      <p:ext uri="{BB962C8B-B14F-4D97-AF65-F5344CB8AC3E}">
        <p14:creationId xmlns:p14="http://schemas.microsoft.com/office/powerpoint/2010/main" val="1685038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err="1"/>
              <a:t>Quelques</a:t>
            </a:r>
            <a:r>
              <a:rPr lang="en-US" altLang="fr-FR" dirty="0"/>
              <a:t> chiffres</a:t>
            </a:r>
          </a:p>
        </p:txBody>
      </p:sp>
      <p:sp>
        <p:nvSpPr>
          <p:cNvPr id="17411" name="Rectangle 3">
            <a:extLst>
              <a:ext uri="{FF2B5EF4-FFF2-40B4-BE49-F238E27FC236}">
                <a16:creationId xmlns:a16="http://schemas.microsoft.com/office/drawing/2014/main" id="{DEC94F19-9D6E-5D63-1C00-AC6135ABE686}"/>
              </a:ext>
            </a:extLst>
          </p:cNvPr>
          <p:cNvSpPr>
            <a:spLocks noGrp="1" noChangeArrowheads="1"/>
          </p:cNvSpPr>
          <p:nvPr>
            <p:ph type="body" idx="1"/>
          </p:nvPr>
        </p:nvSpPr>
        <p:spPr>
          <a:xfrm>
            <a:off x="1143000" y="2814638"/>
            <a:ext cx="6705600" cy="2976562"/>
          </a:xfrm>
        </p:spPr>
        <p:txBody>
          <a:bodyPr/>
          <a:lstStyle/>
          <a:p>
            <a:pPr>
              <a:lnSpc>
                <a:spcPct val="80000"/>
              </a:lnSpc>
            </a:pPr>
            <a:r>
              <a:rPr lang="en-US" altLang="ko-KR" sz="1600" dirty="0">
                <a:latin typeface="Verdana" panose="020B0604030504040204" pitchFamily="34" charset="0"/>
                <a:ea typeface="굴림" panose="020B0600000101010101" pitchFamily="34" charset="-127"/>
              </a:rPr>
              <a:t>Environ 71 000 </a:t>
            </a:r>
            <a:r>
              <a:rPr lang="en-US" altLang="ko-KR" sz="1600" dirty="0" err="1">
                <a:latin typeface="Verdana" panose="020B0604030504040204" pitchFamily="34" charset="0"/>
                <a:ea typeface="굴림" panose="020B0600000101010101" pitchFamily="34" charset="-127"/>
              </a:rPr>
              <a:t>détenus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en</a:t>
            </a:r>
            <a:r>
              <a:rPr lang="en-US" altLang="ko-KR" sz="1600" dirty="0">
                <a:latin typeface="Verdana" panose="020B0604030504040204" pitchFamily="34" charset="0"/>
                <a:ea typeface="굴림" panose="020B0600000101010101" pitchFamily="34" charset="-127"/>
              </a:rPr>
              <a:t> France</a:t>
            </a:r>
          </a:p>
          <a:p>
            <a:pPr>
              <a:lnSpc>
                <a:spcPct val="80000"/>
              </a:lnSpc>
            </a:pPr>
            <a:endParaRPr lang="en-US" altLang="ko-KR" sz="1600" dirty="0">
              <a:latin typeface="Verdana" panose="020B0604030504040204" pitchFamily="34" charset="0"/>
              <a:ea typeface="굴림" panose="020B0600000101010101" pitchFamily="34" charset="-127"/>
            </a:endParaRPr>
          </a:p>
          <a:p>
            <a:pPr>
              <a:lnSpc>
                <a:spcPct val="80000"/>
              </a:lnSpc>
            </a:pPr>
            <a:r>
              <a:rPr lang="en-US" altLang="ko-KR" sz="1600" dirty="0">
                <a:latin typeface="Verdana" panose="020B0604030504040204" pitchFamily="34" charset="0"/>
                <a:ea typeface="굴림" panose="020B0600000101010101" pitchFamily="34" charset="-127"/>
              </a:rPr>
              <a:t>Environ 170 000 </a:t>
            </a:r>
            <a:r>
              <a:rPr lang="en-US" altLang="ko-KR" sz="1600" dirty="0" err="1">
                <a:latin typeface="Verdana" panose="020B0604030504040204" pitchFamily="34" charset="0"/>
                <a:ea typeface="굴림" panose="020B0600000101010101" pitchFamily="34" charset="-127"/>
              </a:rPr>
              <a:t>personnes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suivies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en</a:t>
            </a:r>
            <a:r>
              <a:rPr lang="en-US" altLang="ko-KR" sz="1600" dirty="0">
                <a:latin typeface="Verdana" panose="020B0604030504040204" pitchFamily="34" charset="0"/>
                <a:ea typeface="굴림" panose="020B0600000101010101" pitchFamily="34" charset="-127"/>
              </a:rPr>
              <a:t> milieu </a:t>
            </a:r>
            <a:r>
              <a:rPr lang="en-US" altLang="ko-KR" sz="1600" dirty="0" err="1">
                <a:latin typeface="Verdana" panose="020B0604030504040204" pitchFamily="34" charset="0"/>
                <a:ea typeface="굴림" panose="020B0600000101010101" pitchFamily="34" charset="-127"/>
              </a:rPr>
              <a:t>ouvert</a:t>
            </a:r>
            <a:endParaRPr lang="en-US" altLang="ko-KR" sz="1600" dirty="0">
              <a:latin typeface="Verdana" panose="020B0604030504040204" pitchFamily="34" charset="0"/>
              <a:ea typeface="굴림" panose="020B0600000101010101" pitchFamily="34" charset="-127"/>
            </a:endParaRP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60 722 places </a:t>
            </a:r>
            <a:r>
              <a:rPr lang="en-US" altLang="fr-FR" sz="1600" dirty="0" err="1">
                <a:latin typeface="Verdana" panose="020B0604030504040204" pitchFamily="34" charset="0"/>
                <a:ea typeface="굴림" panose="020B0600000101010101" pitchFamily="34" charset="-127"/>
              </a:rPr>
              <a:t>opérationnelles</a:t>
            </a:r>
            <a:endParaRPr lang="en-US" altLang="fr-FR" sz="1600" dirty="0">
              <a:latin typeface="Verdana" panose="020B0604030504040204" pitchFamily="34" charset="0"/>
              <a:ea typeface="굴림" panose="020B0600000101010101" pitchFamily="34" charset="-127"/>
            </a:endParaRP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Une </a:t>
            </a:r>
            <a:r>
              <a:rPr lang="en-US" altLang="fr-FR" sz="1600" dirty="0" err="1">
                <a:latin typeface="Verdana" panose="020B0604030504040204" pitchFamily="34" charset="0"/>
                <a:ea typeface="굴림" panose="020B0600000101010101" pitchFamily="34" charset="-127"/>
              </a:rPr>
              <a:t>surpopulation</a:t>
            </a:r>
            <a:r>
              <a:rPr lang="en-US" altLang="fr-FR" sz="1600" dirty="0">
                <a:latin typeface="Verdana" panose="020B0604030504040204" pitchFamily="34" charset="0"/>
                <a:ea typeface="굴림" panose="020B0600000101010101" pitchFamily="34" charset="-127"/>
              </a:rPr>
              <a:t> de 138,9% dans les </a:t>
            </a:r>
            <a:r>
              <a:rPr lang="en-US" altLang="fr-FR" sz="1600" dirty="0" err="1">
                <a:latin typeface="Verdana" panose="020B0604030504040204" pitchFamily="34" charset="0"/>
                <a:ea typeface="굴림" panose="020B0600000101010101" pitchFamily="34" charset="-127"/>
              </a:rPr>
              <a:t>maisons</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d’arrêt</a:t>
            </a:r>
            <a:endParaRPr lang="en-US" altLang="fr-FR" sz="1600" dirty="0"/>
          </a:p>
        </p:txBody>
      </p:sp>
    </p:spTree>
    <p:extLst>
      <p:ext uri="{BB962C8B-B14F-4D97-AF65-F5344CB8AC3E}">
        <p14:creationId xmlns:p14="http://schemas.microsoft.com/office/powerpoint/2010/main" val="3670173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err="1"/>
              <a:t>Quelques</a:t>
            </a:r>
            <a:r>
              <a:rPr lang="en-US" altLang="fr-FR" dirty="0"/>
              <a:t> chiffres</a:t>
            </a:r>
          </a:p>
        </p:txBody>
      </p:sp>
      <p:sp>
        <p:nvSpPr>
          <p:cNvPr id="17411" name="Rectangle 3">
            <a:extLst>
              <a:ext uri="{FF2B5EF4-FFF2-40B4-BE49-F238E27FC236}">
                <a16:creationId xmlns:a16="http://schemas.microsoft.com/office/drawing/2014/main" id="{DEC94F19-9D6E-5D63-1C00-AC6135ABE686}"/>
              </a:ext>
            </a:extLst>
          </p:cNvPr>
          <p:cNvSpPr>
            <a:spLocks noGrp="1" noChangeArrowheads="1"/>
          </p:cNvSpPr>
          <p:nvPr>
            <p:ph type="body" idx="1"/>
          </p:nvPr>
        </p:nvSpPr>
        <p:spPr>
          <a:xfrm>
            <a:off x="1143000" y="2814638"/>
            <a:ext cx="6705600" cy="2976562"/>
          </a:xfrm>
        </p:spPr>
        <p:txBody>
          <a:bodyPr/>
          <a:lstStyle/>
          <a:p>
            <a:pPr>
              <a:lnSpc>
                <a:spcPct val="80000"/>
              </a:lnSpc>
            </a:pPr>
            <a:r>
              <a:rPr lang="en-US" altLang="ko-KR" sz="1600" dirty="0">
                <a:latin typeface="Verdana" panose="020B0604030504040204" pitchFamily="34" charset="0"/>
                <a:ea typeface="굴림" panose="020B0600000101010101" pitchFamily="34" charset="-127"/>
              </a:rPr>
              <a:t>Environ 71 000 </a:t>
            </a:r>
            <a:r>
              <a:rPr lang="en-US" altLang="ko-KR" sz="1600" dirty="0" err="1">
                <a:latin typeface="Verdana" panose="020B0604030504040204" pitchFamily="34" charset="0"/>
                <a:ea typeface="굴림" panose="020B0600000101010101" pitchFamily="34" charset="-127"/>
              </a:rPr>
              <a:t>détenus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en</a:t>
            </a:r>
            <a:r>
              <a:rPr lang="en-US" altLang="ko-KR" sz="1600" dirty="0">
                <a:latin typeface="Verdana" panose="020B0604030504040204" pitchFamily="34" charset="0"/>
                <a:ea typeface="굴림" panose="020B0600000101010101" pitchFamily="34" charset="-127"/>
              </a:rPr>
              <a:t> France</a:t>
            </a:r>
          </a:p>
          <a:p>
            <a:pPr>
              <a:lnSpc>
                <a:spcPct val="80000"/>
              </a:lnSpc>
            </a:pPr>
            <a:endParaRPr lang="en-US" altLang="ko-KR" sz="1600" dirty="0">
              <a:latin typeface="Verdana" panose="020B0604030504040204" pitchFamily="34" charset="0"/>
              <a:ea typeface="굴림" panose="020B0600000101010101" pitchFamily="34" charset="-127"/>
            </a:endParaRPr>
          </a:p>
          <a:p>
            <a:pPr>
              <a:lnSpc>
                <a:spcPct val="80000"/>
              </a:lnSpc>
            </a:pPr>
            <a:r>
              <a:rPr lang="en-US" altLang="ko-KR" sz="1600" dirty="0">
                <a:latin typeface="Verdana" panose="020B0604030504040204" pitchFamily="34" charset="0"/>
                <a:ea typeface="굴림" panose="020B0600000101010101" pitchFamily="34" charset="-127"/>
              </a:rPr>
              <a:t>Environ 170 000 </a:t>
            </a:r>
            <a:r>
              <a:rPr lang="en-US" altLang="ko-KR" sz="1600" dirty="0" err="1">
                <a:latin typeface="Verdana" panose="020B0604030504040204" pitchFamily="34" charset="0"/>
                <a:ea typeface="굴림" panose="020B0600000101010101" pitchFamily="34" charset="-127"/>
              </a:rPr>
              <a:t>personnes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suivies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en</a:t>
            </a:r>
            <a:r>
              <a:rPr lang="en-US" altLang="ko-KR" sz="1600" dirty="0">
                <a:latin typeface="Verdana" panose="020B0604030504040204" pitchFamily="34" charset="0"/>
                <a:ea typeface="굴림" panose="020B0600000101010101" pitchFamily="34" charset="-127"/>
              </a:rPr>
              <a:t> milieu </a:t>
            </a:r>
            <a:r>
              <a:rPr lang="en-US" altLang="ko-KR" sz="1600" dirty="0" err="1">
                <a:latin typeface="Verdana" panose="020B0604030504040204" pitchFamily="34" charset="0"/>
                <a:ea typeface="굴림" panose="020B0600000101010101" pitchFamily="34" charset="-127"/>
              </a:rPr>
              <a:t>ouvert</a:t>
            </a:r>
            <a:endParaRPr lang="en-US" altLang="ko-KR" sz="1600" dirty="0">
              <a:latin typeface="Verdana" panose="020B0604030504040204" pitchFamily="34" charset="0"/>
              <a:ea typeface="굴림" panose="020B0600000101010101" pitchFamily="34" charset="-127"/>
            </a:endParaRP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60 722 places </a:t>
            </a:r>
            <a:r>
              <a:rPr lang="en-US" altLang="fr-FR" sz="1600" dirty="0" err="1">
                <a:latin typeface="Verdana" panose="020B0604030504040204" pitchFamily="34" charset="0"/>
                <a:ea typeface="굴림" panose="020B0600000101010101" pitchFamily="34" charset="-127"/>
              </a:rPr>
              <a:t>opérationnelles</a:t>
            </a:r>
            <a:endParaRPr lang="en-US" altLang="fr-FR" sz="1600" dirty="0">
              <a:latin typeface="Verdana" panose="020B0604030504040204" pitchFamily="34" charset="0"/>
              <a:ea typeface="굴림" panose="020B0600000101010101" pitchFamily="34" charset="-127"/>
            </a:endParaRP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Une </a:t>
            </a:r>
            <a:r>
              <a:rPr lang="en-US" altLang="fr-FR" sz="1600" dirty="0" err="1">
                <a:latin typeface="Verdana" panose="020B0604030504040204" pitchFamily="34" charset="0"/>
                <a:ea typeface="굴림" panose="020B0600000101010101" pitchFamily="34" charset="-127"/>
              </a:rPr>
              <a:t>surpopulation</a:t>
            </a:r>
            <a:r>
              <a:rPr lang="en-US" altLang="fr-FR" sz="1600" dirty="0">
                <a:latin typeface="Verdana" panose="020B0604030504040204" pitchFamily="34" charset="0"/>
                <a:ea typeface="굴림" panose="020B0600000101010101" pitchFamily="34" charset="-127"/>
              </a:rPr>
              <a:t> de 138,9% dans les </a:t>
            </a:r>
            <a:r>
              <a:rPr lang="en-US" altLang="fr-FR" sz="1600" dirty="0" err="1">
                <a:latin typeface="Verdana" panose="020B0604030504040204" pitchFamily="34" charset="0"/>
                <a:ea typeface="굴림" panose="020B0600000101010101" pitchFamily="34" charset="-127"/>
              </a:rPr>
              <a:t>maisons</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d’arrêt</a:t>
            </a:r>
            <a:endParaRPr lang="en-US" altLang="fr-FR" sz="1600" dirty="0">
              <a:latin typeface="Verdana" panose="020B0604030504040204" pitchFamily="34" charset="0"/>
              <a:ea typeface="굴림" panose="020B0600000101010101" pitchFamily="34" charset="-127"/>
            </a:endParaRP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4 </a:t>
            </a:r>
            <a:r>
              <a:rPr lang="en-US" altLang="fr-FR" sz="1600" dirty="0" err="1">
                <a:latin typeface="Verdana" panose="020B0604030504040204" pitchFamily="34" charset="0"/>
                <a:ea typeface="굴림" panose="020B0600000101010101" pitchFamily="34" charset="-127"/>
              </a:rPr>
              <a:t>établissements</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ont</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une</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densité</a:t>
            </a:r>
            <a:r>
              <a:rPr lang="en-US" altLang="fr-FR" sz="1600" dirty="0">
                <a:latin typeface="Verdana" panose="020B0604030504040204" pitchFamily="34" charset="0"/>
                <a:ea typeface="굴림" panose="020B0600000101010101" pitchFamily="34" charset="-127"/>
              </a:rPr>
              <a:t> de 200%</a:t>
            </a:r>
            <a:endParaRPr lang="en-US" altLang="fr-FR" sz="1600" dirty="0"/>
          </a:p>
        </p:txBody>
      </p:sp>
    </p:spTree>
    <p:extLst>
      <p:ext uri="{BB962C8B-B14F-4D97-AF65-F5344CB8AC3E}">
        <p14:creationId xmlns:p14="http://schemas.microsoft.com/office/powerpoint/2010/main" val="1533634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err="1"/>
              <a:t>Quelques</a:t>
            </a:r>
            <a:r>
              <a:rPr lang="en-US" altLang="fr-FR" dirty="0"/>
              <a:t> chiffres</a:t>
            </a:r>
          </a:p>
        </p:txBody>
      </p:sp>
      <p:sp>
        <p:nvSpPr>
          <p:cNvPr id="17411" name="Rectangle 3">
            <a:extLst>
              <a:ext uri="{FF2B5EF4-FFF2-40B4-BE49-F238E27FC236}">
                <a16:creationId xmlns:a16="http://schemas.microsoft.com/office/drawing/2014/main" id="{DEC94F19-9D6E-5D63-1C00-AC6135ABE686}"/>
              </a:ext>
            </a:extLst>
          </p:cNvPr>
          <p:cNvSpPr>
            <a:spLocks noGrp="1" noChangeArrowheads="1"/>
          </p:cNvSpPr>
          <p:nvPr>
            <p:ph type="body" idx="1"/>
          </p:nvPr>
        </p:nvSpPr>
        <p:spPr>
          <a:xfrm>
            <a:off x="1143000" y="2814638"/>
            <a:ext cx="6705600" cy="2976562"/>
          </a:xfrm>
        </p:spPr>
        <p:txBody>
          <a:bodyPr/>
          <a:lstStyle/>
          <a:p>
            <a:pPr>
              <a:lnSpc>
                <a:spcPct val="80000"/>
              </a:lnSpc>
            </a:pPr>
            <a:r>
              <a:rPr lang="en-US" altLang="ko-KR" sz="1600" dirty="0">
                <a:latin typeface="Verdana" panose="020B0604030504040204" pitchFamily="34" charset="0"/>
                <a:ea typeface="굴림" panose="020B0600000101010101" pitchFamily="34" charset="-127"/>
              </a:rPr>
              <a:t>Environ 71 000 </a:t>
            </a:r>
            <a:r>
              <a:rPr lang="en-US" altLang="ko-KR" sz="1600" dirty="0" err="1">
                <a:latin typeface="Verdana" panose="020B0604030504040204" pitchFamily="34" charset="0"/>
                <a:ea typeface="굴림" panose="020B0600000101010101" pitchFamily="34" charset="-127"/>
              </a:rPr>
              <a:t>détenus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en</a:t>
            </a:r>
            <a:r>
              <a:rPr lang="en-US" altLang="ko-KR" sz="1600" dirty="0">
                <a:latin typeface="Verdana" panose="020B0604030504040204" pitchFamily="34" charset="0"/>
                <a:ea typeface="굴림" panose="020B0600000101010101" pitchFamily="34" charset="-127"/>
              </a:rPr>
              <a:t> France</a:t>
            </a:r>
          </a:p>
          <a:p>
            <a:pPr>
              <a:lnSpc>
                <a:spcPct val="80000"/>
              </a:lnSpc>
            </a:pPr>
            <a:endParaRPr lang="en-US" altLang="ko-KR" sz="1600" dirty="0">
              <a:latin typeface="Verdana" panose="020B0604030504040204" pitchFamily="34" charset="0"/>
              <a:ea typeface="굴림" panose="020B0600000101010101" pitchFamily="34" charset="-127"/>
            </a:endParaRPr>
          </a:p>
          <a:p>
            <a:pPr>
              <a:lnSpc>
                <a:spcPct val="80000"/>
              </a:lnSpc>
            </a:pPr>
            <a:r>
              <a:rPr lang="en-US" altLang="ko-KR" sz="1600" dirty="0">
                <a:latin typeface="Verdana" panose="020B0604030504040204" pitchFamily="34" charset="0"/>
                <a:ea typeface="굴림" panose="020B0600000101010101" pitchFamily="34" charset="-127"/>
              </a:rPr>
              <a:t>Environ 170 000 </a:t>
            </a:r>
            <a:r>
              <a:rPr lang="en-US" altLang="ko-KR" sz="1600" dirty="0" err="1">
                <a:latin typeface="Verdana" panose="020B0604030504040204" pitchFamily="34" charset="0"/>
                <a:ea typeface="굴림" panose="020B0600000101010101" pitchFamily="34" charset="-127"/>
              </a:rPr>
              <a:t>personnes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suivies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en</a:t>
            </a:r>
            <a:r>
              <a:rPr lang="en-US" altLang="ko-KR" sz="1600" dirty="0">
                <a:latin typeface="Verdana" panose="020B0604030504040204" pitchFamily="34" charset="0"/>
                <a:ea typeface="굴림" panose="020B0600000101010101" pitchFamily="34" charset="-127"/>
              </a:rPr>
              <a:t> milieu </a:t>
            </a:r>
            <a:r>
              <a:rPr lang="en-US" altLang="ko-KR" sz="1600" dirty="0" err="1">
                <a:latin typeface="Verdana" panose="020B0604030504040204" pitchFamily="34" charset="0"/>
                <a:ea typeface="굴림" panose="020B0600000101010101" pitchFamily="34" charset="-127"/>
              </a:rPr>
              <a:t>ouvert</a:t>
            </a:r>
            <a:endParaRPr lang="en-US" altLang="ko-KR" sz="1600" dirty="0">
              <a:latin typeface="Verdana" panose="020B0604030504040204" pitchFamily="34" charset="0"/>
              <a:ea typeface="굴림" panose="020B0600000101010101" pitchFamily="34" charset="-127"/>
            </a:endParaRP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60 722 places </a:t>
            </a:r>
            <a:r>
              <a:rPr lang="en-US" altLang="fr-FR" sz="1600" dirty="0" err="1">
                <a:latin typeface="Verdana" panose="020B0604030504040204" pitchFamily="34" charset="0"/>
                <a:ea typeface="굴림" panose="020B0600000101010101" pitchFamily="34" charset="-127"/>
              </a:rPr>
              <a:t>opérationnelles</a:t>
            </a:r>
            <a:endParaRPr lang="en-US" altLang="fr-FR" sz="1600" dirty="0">
              <a:latin typeface="Verdana" panose="020B0604030504040204" pitchFamily="34" charset="0"/>
              <a:ea typeface="굴림" panose="020B0600000101010101" pitchFamily="34" charset="-127"/>
            </a:endParaRP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Une </a:t>
            </a:r>
            <a:r>
              <a:rPr lang="en-US" altLang="fr-FR" sz="1600" dirty="0" err="1">
                <a:latin typeface="Verdana" panose="020B0604030504040204" pitchFamily="34" charset="0"/>
                <a:ea typeface="굴림" panose="020B0600000101010101" pitchFamily="34" charset="-127"/>
              </a:rPr>
              <a:t>surpopulation</a:t>
            </a:r>
            <a:r>
              <a:rPr lang="en-US" altLang="fr-FR" sz="1600" dirty="0">
                <a:latin typeface="Verdana" panose="020B0604030504040204" pitchFamily="34" charset="0"/>
                <a:ea typeface="굴림" panose="020B0600000101010101" pitchFamily="34" charset="-127"/>
              </a:rPr>
              <a:t> de 138,9% dans les </a:t>
            </a:r>
            <a:r>
              <a:rPr lang="en-US" altLang="fr-FR" sz="1600" dirty="0" err="1">
                <a:latin typeface="Verdana" panose="020B0604030504040204" pitchFamily="34" charset="0"/>
                <a:ea typeface="굴림" panose="020B0600000101010101" pitchFamily="34" charset="-127"/>
              </a:rPr>
              <a:t>maisons</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d’arrêt</a:t>
            </a:r>
            <a:endParaRPr lang="en-US" altLang="fr-FR" sz="1600" dirty="0">
              <a:latin typeface="Verdana" panose="020B0604030504040204" pitchFamily="34" charset="0"/>
              <a:ea typeface="굴림" panose="020B0600000101010101" pitchFamily="34" charset="-127"/>
            </a:endParaRP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4 </a:t>
            </a:r>
            <a:r>
              <a:rPr lang="en-US" altLang="fr-FR" sz="1600" dirty="0" err="1">
                <a:latin typeface="Verdana" panose="020B0604030504040204" pitchFamily="34" charset="0"/>
                <a:ea typeface="굴림" panose="020B0600000101010101" pitchFamily="34" charset="-127"/>
              </a:rPr>
              <a:t>établissements</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ont</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une</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densité</a:t>
            </a:r>
            <a:r>
              <a:rPr lang="en-US" altLang="fr-FR" sz="1600" dirty="0">
                <a:latin typeface="Verdana" panose="020B0604030504040204" pitchFamily="34" charset="0"/>
                <a:ea typeface="굴림" panose="020B0600000101010101" pitchFamily="34" charset="-127"/>
              </a:rPr>
              <a:t> de 200%</a:t>
            </a: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1850 </a:t>
            </a:r>
            <a:r>
              <a:rPr lang="en-US" altLang="fr-FR" sz="1600" dirty="0" err="1">
                <a:latin typeface="Verdana" panose="020B0604030504040204" pitchFamily="34" charset="0"/>
                <a:ea typeface="굴림" panose="020B0600000101010101" pitchFamily="34" charset="-127"/>
              </a:rPr>
              <a:t>détenus</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dorment</a:t>
            </a:r>
            <a:r>
              <a:rPr lang="en-US" altLang="fr-FR" sz="1600" dirty="0">
                <a:latin typeface="Verdana" panose="020B0604030504040204" pitchFamily="34" charset="0"/>
                <a:ea typeface="굴림" panose="020B0600000101010101" pitchFamily="34" charset="-127"/>
              </a:rPr>
              <a:t> sur des </a:t>
            </a:r>
            <a:r>
              <a:rPr lang="en-US" altLang="fr-FR" sz="1600" dirty="0" err="1">
                <a:latin typeface="Verdana" panose="020B0604030504040204" pitchFamily="34" charset="0"/>
                <a:ea typeface="굴림" panose="020B0600000101010101" pitchFamily="34" charset="-127"/>
              </a:rPr>
              <a:t>matelas</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directement</a:t>
            </a:r>
            <a:r>
              <a:rPr lang="en-US" altLang="fr-FR" sz="1600" dirty="0">
                <a:latin typeface="Verdana" panose="020B0604030504040204" pitchFamily="34" charset="0"/>
                <a:ea typeface="굴림" panose="020B0600000101010101" pitchFamily="34" charset="-127"/>
              </a:rPr>
              <a:t> au sol !</a:t>
            </a:r>
            <a:endParaRPr lang="en-US" altLang="fr-FR" sz="1600" dirty="0"/>
          </a:p>
        </p:txBody>
      </p:sp>
    </p:spTree>
    <p:extLst>
      <p:ext uri="{BB962C8B-B14F-4D97-AF65-F5344CB8AC3E}">
        <p14:creationId xmlns:p14="http://schemas.microsoft.com/office/powerpoint/2010/main" val="1752396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E.P.M. </a:t>
            </a:r>
            <a:r>
              <a:rPr lang="en-US" altLang="fr-FR" dirty="0" err="1"/>
              <a:t>Meyzieu</a:t>
            </a:r>
            <a:endParaRPr lang="en-US" altLang="fr-FR" dirty="0"/>
          </a:p>
        </p:txBody>
      </p:sp>
      <p:pic>
        <p:nvPicPr>
          <p:cNvPr id="4" name="Espace réservé du contenu 3">
            <a:extLst>
              <a:ext uri="{FF2B5EF4-FFF2-40B4-BE49-F238E27FC236}">
                <a16:creationId xmlns:a16="http://schemas.microsoft.com/office/drawing/2014/main" id="{648F107A-03A3-F0EB-6FBC-319A4A70D274}"/>
              </a:ext>
            </a:extLst>
          </p:cNvPr>
          <p:cNvPicPr>
            <a:picLocks noGrp="1" noChangeAspect="1"/>
          </p:cNvPicPr>
          <p:nvPr>
            <p:ph idx="1"/>
          </p:nvPr>
        </p:nvPicPr>
        <p:blipFill>
          <a:blip r:embed="rId3"/>
          <a:stretch>
            <a:fillRect/>
          </a:stretch>
        </p:blipFill>
        <p:spPr>
          <a:xfrm>
            <a:off x="1619672" y="2258767"/>
            <a:ext cx="5904656" cy="4420057"/>
          </a:xfrm>
        </p:spPr>
      </p:pic>
    </p:spTree>
    <p:extLst>
      <p:ext uri="{BB962C8B-B14F-4D97-AF65-F5344CB8AC3E}">
        <p14:creationId xmlns:p14="http://schemas.microsoft.com/office/powerpoint/2010/main" val="363946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7A584A4D-ABE8-BBBF-FCFE-9155281DD81F}"/>
              </a:ext>
            </a:extLst>
          </p:cNvPr>
          <p:cNvSpPr>
            <a:spLocks noGrp="1" noChangeArrowheads="1"/>
          </p:cNvSpPr>
          <p:nvPr>
            <p:ph type="title"/>
          </p:nvPr>
        </p:nvSpPr>
        <p:spPr>
          <a:xfrm>
            <a:off x="1981200" y="762000"/>
            <a:ext cx="6934200" cy="715963"/>
          </a:xfrm>
          <a:effectLst>
            <a:outerShdw dist="35921" dir="2700000" algn="ctr" rotWithShape="0">
              <a:schemeClr val="bg1"/>
            </a:outerShdw>
          </a:effectLst>
        </p:spPr>
        <p:txBody>
          <a:bodyPr/>
          <a:lstStyle/>
          <a:p>
            <a:pPr algn="l"/>
            <a:r>
              <a:rPr lang="en-US" altLang="fr-FR" sz="4000" dirty="0" err="1">
                <a:solidFill>
                  <a:schemeClr val="bg2"/>
                </a:solidFill>
              </a:rPr>
              <a:t>Visite</a:t>
            </a:r>
            <a:endParaRPr lang="en-US" altLang="fr-FR" sz="4000" dirty="0">
              <a:solidFill>
                <a:schemeClr val="bg2"/>
              </a:solidFill>
            </a:endParaRPr>
          </a:p>
        </p:txBody>
      </p:sp>
      <p:pic>
        <p:nvPicPr>
          <p:cNvPr id="8" name="Image 7">
            <a:extLst>
              <a:ext uri="{FF2B5EF4-FFF2-40B4-BE49-F238E27FC236}">
                <a16:creationId xmlns:a16="http://schemas.microsoft.com/office/drawing/2014/main" id="{527BCC56-3BB8-C03F-DE64-BB0F92CAFAB9}"/>
              </a:ext>
            </a:extLst>
          </p:cNvPr>
          <p:cNvPicPr>
            <a:picLocks noChangeAspect="1"/>
          </p:cNvPicPr>
          <p:nvPr/>
        </p:nvPicPr>
        <p:blipFill>
          <a:blip r:embed="rId4"/>
          <a:stretch>
            <a:fillRect/>
          </a:stretch>
        </p:blipFill>
        <p:spPr>
          <a:xfrm>
            <a:off x="1940214" y="1905000"/>
            <a:ext cx="6988270" cy="462034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7A584A4D-ABE8-BBBF-FCFE-9155281DD81F}"/>
              </a:ext>
            </a:extLst>
          </p:cNvPr>
          <p:cNvSpPr>
            <a:spLocks noGrp="1" noChangeArrowheads="1"/>
          </p:cNvSpPr>
          <p:nvPr>
            <p:ph type="title"/>
          </p:nvPr>
        </p:nvSpPr>
        <p:spPr>
          <a:xfrm>
            <a:off x="1981200" y="762000"/>
            <a:ext cx="6934200" cy="715963"/>
          </a:xfrm>
          <a:effectLst>
            <a:outerShdw dist="35921" dir="2700000" algn="ctr" rotWithShape="0">
              <a:schemeClr val="bg1"/>
            </a:outerShdw>
          </a:effectLst>
        </p:spPr>
        <p:txBody>
          <a:bodyPr/>
          <a:lstStyle/>
          <a:p>
            <a:pPr algn="l"/>
            <a:r>
              <a:rPr lang="en-US" altLang="fr-FR" sz="4000" dirty="0">
                <a:solidFill>
                  <a:schemeClr val="bg2"/>
                </a:solidFill>
              </a:rPr>
              <a:t>Une cellule</a:t>
            </a:r>
          </a:p>
        </p:txBody>
      </p:sp>
      <p:pic>
        <p:nvPicPr>
          <p:cNvPr id="8" name="Image 7">
            <a:extLst>
              <a:ext uri="{FF2B5EF4-FFF2-40B4-BE49-F238E27FC236}">
                <a16:creationId xmlns:a16="http://schemas.microsoft.com/office/drawing/2014/main" id="{527BCC56-3BB8-C03F-DE64-BB0F92CAFAB9}"/>
              </a:ext>
            </a:extLst>
          </p:cNvPr>
          <p:cNvPicPr>
            <a:picLocks noChangeAspect="1"/>
          </p:cNvPicPr>
          <p:nvPr/>
        </p:nvPicPr>
        <p:blipFill>
          <a:blip r:embed="rId4"/>
          <a:srcRect/>
          <a:stretch/>
        </p:blipFill>
        <p:spPr>
          <a:xfrm>
            <a:off x="2173706" y="1905000"/>
            <a:ext cx="6521285" cy="4620344"/>
          </a:xfrm>
          <a:prstGeom prst="rect">
            <a:avLst/>
          </a:prstGeom>
        </p:spPr>
      </p:pic>
    </p:spTree>
    <p:extLst>
      <p:ext uri="{BB962C8B-B14F-4D97-AF65-F5344CB8AC3E}">
        <p14:creationId xmlns:p14="http://schemas.microsoft.com/office/powerpoint/2010/main" val="4281924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7A584A4D-ABE8-BBBF-FCFE-9155281DD81F}"/>
              </a:ext>
            </a:extLst>
          </p:cNvPr>
          <p:cNvSpPr>
            <a:spLocks noGrp="1" noChangeArrowheads="1"/>
          </p:cNvSpPr>
          <p:nvPr>
            <p:ph type="title"/>
          </p:nvPr>
        </p:nvSpPr>
        <p:spPr>
          <a:xfrm>
            <a:off x="1981200" y="762000"/>
            <a:ext cx="6934200" cy="715963"/>
          </a:xfrm>
          <a:effectLst>
            <a:outerShdw dist="35921" dir="2700000" algn="ctr" rotWithShape="0">
              <a:schemeClr val="bg1"/>
            </a:outerShdw>
          </a:effectLst>
        </p:spPr>
        <p:txBody>
          <a:bodyPr/>
          <a:lstStyle/>
          <a:p>
            <a:pPr algn="l"/>
            <a:r>
              <a:rPr lang="en-US" altLang="fr-FR" sz="4000" dirty="0">
                <a:solidFill>
                  <a:schemeClr val="bg2"/>
                </a:solidFill>
              </a:rPr>
              <a:t>Dans la </a:t>
            </a:r>
            <a:r>
              <a:rPr lang="en-US" altLang="fr-FR" sz="4000" dirty="0" err="1">
                <a:solidFill>
                  <a:schemeClr val="bg2"/>
                </a:solidFill>
              </a:rPr>
              <a:t>vraie</a:t>
            </a:r>
            <a:r>
              <a:rPr lang="en-US" altLang="fr-FR" sz="4000" dirty="0">
                <a:solidFill>
                  <a:schemeClr val="bg2"/>
                </a:solidFill>
              </a:rPr>
              <a:t> vie !</a:t>
            </a:r>
          </a:p>
        </p:txBody>
      </p:sp>
      <p:pic>
        <p:nvPicPr>
          <p:cNvPr id="8" name="Image 7">
            <a:extLst>
              <a:ext uri="{FF2B5EF4-FFF2-40B4-BE49-F238E27FC236}">
                <a16:creationId xmlns:a16="http://schemas.microsoft.com/office/drawing/2014/main" id="{527BCC56-3BB8-C03F-DE64-BB0F92CAFAB9}"/>
              </a:ext>
            </a:extLst>
          </p:cNvPr>
          <p:cNvPicPr>
            <a:picLocks noChangeAspect="1"/>
          </p:cNvPicPr>
          <p:nvPr/>
        </p:nvPicPr>
        <p:blipFill>
          <a:blip r:embed="rId4"/>
          <a:srcRect/>
          <a:stretch/>
        </p:blipFill>
        <p:spPr>
          <a:xfrm>
            <a:off x="2173706" y="2313131"/>
            <a:ext cx="6521285" cy="3804082"/>
          </a:xfrm>
          <a:prstGeom prst="rect">
            <a:avLst/>
          </a:prstGeom>
        </p:spPr>
      </p:pic>
    </p:spTree>
    <p:extLst>
      <p:ext uri="{BB962C8B-B14F-4D97-AF65-F5344CB8AC3E}">
        <p14:creationId xmlns:p14="http://schemas.microsoft.com/office/powerpoint/2010/main" val="936765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Objectif de </a:t>
            </a:r>
            <a:r>
              <a:rPr lang="en-US" altLang="fr-FR" dirty="0" err="1"/>
              <a:t>l’E.P.M</a:t>
            </a:r>
            <a:r>
              <a:rPr lang="en-US" altLang="fr-FR" dirty="0"/>
              <a:t>.</a:t>
            </a:r>
          </a:p>
        </p:txBody>
      </p:sp>
      <p:sp>
        <p:nvSpPr>
          <p:cNvPr id="10" name="ZoneTexte 9">
            <a:extLst>
              <a:ext uri="{FF2B5EF4-FFF2-40B4-BE49-F238E27FC236}">
                <a16:creationId xmlns:a16="http://schemas.microsoft.com/office/drawing/2014/main" id="{CCABB422-F7E0-47FA-9697-7840C3D45F0B}"/>
              </a:ext>
            </a:extLst>
          </p:cNvPr>
          <p:cNvSpPr txBox="1"/>
          <p:nvPr/>
        </p:nvSpPr>
        <p:spPr>
          <a:xfrm>
            <a:off x="899592" y="2780928"/>
            <a:ext cx="7344816" cy="3662541"/>
          </a:xfrm>
          <a:prstGeom prst="rect">
            <a:avLst/>
          </a:prstGeom>
          <a:noFill/>
        </p:spPr>
        <p:txBody>
          <a:bodyPr wrap="square" rtlCol="0">
            <a:spAutoFit/>
          </a:bodyPr>
          <a:lstStyle/>
          <a:p>
            <a:pPr algn="l"/>
            <a:r>
              <a:rPr lang="fr-FR" sz="2800" dirty="0">
                <a:ea typeface="Times New Roman" panose="02020603050405020304" pitchFamily="18" charset="0"/>
                <a:cs typeface="Arial" panose="020B0604020202020204" pitchFamily="34" charset="0"/>
              </a:rPr>
              <a:t>« C’est un é</a:t>
            </a:r>
            <a:r>
              <a:rPr lang="fr-FR" sz="2800" dirty="0">
                <a:effectLst/>
                <a:ea typeface="Times New Roman" panose="02020603050405020304" pitchFamily="18" charset="0"/>
                <a:cs typeface="Arial" panose="020B0604020202020204" pitchFamily="34" charset="0"/>
              </a:rPr>
              <a:t>tablissement à taille humaine, offrant une prise en charge inédite des mineurs détenus, permettant de mener des actions d’éducation en vue de la réinsertion et de la prévention de la récidive »</a:t>
            </a:r>
            <a:r>
              <a:rPr lang="fr-FR" sz="2800" dirty="0">
                <a:effectLst/>
                <a:cs typeface="Arial" panose="020B0604020202020204" pitchFamily="34" charset="0"/>
              </a:rPr>
              <a:t> </a:t>
            </a:r>
          </a:p>
          <a:p>
            <a:pPr algn="l"/>
            <a:endParaRPr lang="fr-FR" sz="2800" dirty="0">
              <a:cs typeface="Arial" panose="020B0604020202020204" pitchFamily="34" charset="0"/>
            </a:endParaRPr>
          </a:p>
          <a:p>
            <a:pPr algn="r"/>
            <a:r>
              <a:rPr lang="fr-FR" sz="2800" dirty="0">
                <a:cs typeface="Arial" panose="020B0604020202020204" pitchFamily="34" charset="0"/>
              </a:rPr>
              <a:t>Dominique Perben</a:t>
            </a:r>
            <a:br>
              <a:rPr lang="fr-FR" dirty="0">
                <a:cs typeface="Arial" panose="020B0604020202020204" pitchFamily="34" charset="0"/>
              </a:rPr>
            </a:br>
            <a:r>
              <a:rPr lang="fr-FR" sz="1800" dirty="0">
                <a:cs typeface="Arial" panose="020B0604020202020204" pitchFamily="34" charset="0"/>
              </a:rPr>
              <a:t>Ministre de la justice</a:t>
            </a:r>
            <a:br>
              <a:rPr lang="fr-FR" sz="1800" dirty="0">
                <a:cs typeface="Arial" panose="020B0604020202020204" pitchFamily="34" charset="0"/>
              </a:rPr>
            </a:br>
            <a:r>
              <a:rPr lang="fr-FR" sz="1800" dirty="0">
                <a:cs typeface="Arial" panose="020B0604020202020204" pitchFamily="34" charset="0"/>
              </a:rPr>
              <a:t>Janvier 2005</a:t>
            </a:r>
          </a:p>
        </p:txBody>
      </p:sp>
    </p:spTree>
    <p:extLst>
      <p:ext uri="{BB962C8B-B14F-4D97-AF65-F5344CB8AC3E}">
        <p14:creationId xmlns:p14="http://schemas.microsoft.com/office/powerpoint/2010/main" val="2276236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Qui </a:t>
            </a:r>
            <a:r>
              <a:rPr lang="en-US" altLang="fr-FR" dirty="0" err="1"/>
              <a:t>travaille</a:t>
            </a:r>
            <a:r>
              <a:rPr lang="en-US" altLang="fr-FR" dirty="0"/>
              <a:t> </a:t>
            </a:r>
            <a:r>
              <a:rPr lang="en-US" altLang="fr-FR" dirty="0" err="1"/>
              <a:t>à</a:t>
            </a:r>
            <a:r>
              <a:rPr lang="en-US" altLang="fr-FR" dirty="0"/>
              <a:t> </a:t>
            </a:r>
            <a:r>
              <a:rPr lang="en-US" altLang="fr-FR" dirty="0" err="1"/>
              <a:t>l’E.P.M</a:t>
            </a:r>
            <a:r>
              <a:rPr lang="en-US" altLang="fr-FR" dirty="0"/>
              <a:t>. ?</a:t>
            </a:r>
          </a:p>
        </p:txBody>
      </p:sp>
      <p:pic>
        <p:nvPicPr>
          <p:cNvPr id="5" name="Espace réservé du contenu 4">
            <a:extLst>
              <a:ext uri="{FF2B5EF4-FFF2-40B4-BE49-F238E27FC236}">
                <a16:creationId xmlns:a16="http://schemas.microsoft.com/office/drawing/2014/main" id="{75B9837D-D5E5-DDE9-5994-CC4FA0800CBE}"/>
              </a:ext>
            </a:extLst>
          </p:cNvPr>
          <p:cNvPicPr>
            <a:picLocks noGrp="1" noChangeAspect="1"/>
          </p:cNvPicPr>
          <p:nvPr>
            <p:ph idx="1"/>
          </p:nvPr>
        </p:nvPicPr>
        <p:blipFill>
          <a:blip r:embed="rId3"/>
          <a:stretch>
            <a:fillRect/>
          </a:stretch>
        </p:blipFill>
        <p:spPr>
          <a:xfrm>
            <a:off x="2713037" y="2606675"/>
            <a:ext cx="3870325" cy="3870325"/>
          </a:xfrm>
        </p:spPr>
      </p:pic>
    </p:spTree>
    <p:extLst>
      <p:ext uri="{BB962C8B-B14F-4D97-AF65-F5344CB8AC3E}">
        <p14:creationId xmlns:p14="http://schemas.microsoft.com/office/powerpoint/2010/main" val="4058502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Les </a:t>
            </a:r>
            <a:r>
              <a:rPr lang="en-US" altLang="fr-FR" dirty="0" err="1"/>
              <a:t>différentes</a:t>
            </a:r>
            <a:r>
              <a:rPr lang="en-US" altLang="fr-FR" dirty="0"/>
              <a:t> prisons</a:t>
            </a:r>
          </a:p>
        </p:txBody>
      </p:sp>
      <p:sp>
        <p:nvSpPr>
          <p:cNvPr id="17411" name="Rectangle 3">
            <a:extLst>
              <a:ext uri="{FF2B5EF4-FFF2-40B4-BE49-F238E27FC236}">
                <a16:creationId xmlns:a16="http://schemas.microsoft.com/office/drawing/2014/main" id="{DEC94F19-9D6E-5D63-1C00-AC6135ABE686}"/>
              </a:ext>
            </a:extLst>
          </p:cNvPr>
          <p:cNvSpPr>
            <a:spLocks noGrp="1" noChangeArrowheads="1"/>
          </p:cNvSpPr>
          <p:nvPr>
            <p:ph type="body" idx="1"/>
          </p:nvPr>
        </p:nvSpPr>
        <p:spPr>
          <a:xfrm>
            <a:off x="1143000" y="2814638"/>
            <a:ext cx="6705600" cy="2976562"/>
          </a:xfrm>
        </p:spPr>
        <p:txBody>
          <a:bodyPr/>
          <a:lstStyle/>
          <a:p>
            <a:pPr>
              <a:lnSpc>
                <a:spcPct val="80000"/>
              </a:lnSpc>
            </a:pPr>
            <a:r>
              <a:rPr lang="en-US" altLang="ko-KR" sz="1600" dirty="0">
                <a:latin typeface="Verdana" panose="020B0604030504040204" pitchFamily="34" charset="0"/>
                <a:ea typeface="굴림" panose="020B0600000101010101" pitchFamily="34" charset="-127"/>
              </a:rPr>
              <a:t>Les </a:t>
            </a:r>
            <a:r>
              <a:rPr lang="en-US" altLang="ko-KR" sz="1600" dirty="0" err="1">
                <a:latin typeface="Verdana" panose="020B0604030504040204" pitchFamily="34" charset="0"/>
                <a:ea typeface="굴림" panose="020B0600000101010101" pitchFamily="34" charset="-127"/>
              </a:rPr>
              <a:t>maisons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d’arrêt</a:t>
            </a:r>
            <a:r>
              <a:rPr lang="en-US" altLang="ko-KR" sz="1600" dirty="0">
                <a:latin typeface="Verdana" panose="020B0604030504040204" pitchFamily="34" charset="0"/>
                <a:ea typeface="굴림" panose="020B0600000101010101" pitchFamily="34" charset="-127"/>
              </a:rPr>
              <a:t> (82)</a:t>
            </a:r>
            <a:endParaRPr lang="en-US" altLang="fr-FR"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Qui </a:t>
            </a:r>
            <a:r>
              <a:rPr lang="en-US" altLang="fr-FR" dirty="0" err="1"/>
              <a:t>travaille</a:t>
            </a:r>
            <a:r>
              <a:rPr lang="en-US" altLang="fr-FR" dirty="0"/>
              <a:t> </a:t>
            </a:r>
            <a:r>
              <a:rPr lang="en-US" altLang="fr-FR" dirty="0" err="1"/>
              <a:t>à</a:t>
            </a:r>
            <a:r>
              <a:rPr lang="en-US" altLang="fr-FR" dirty="0"/>
              <a:t> </a:t>
            </a:r>
            <a:r>
              <a:rPr lang="en-US" altLang="fr-FR" dirty="0" err="1"/>
              <a:t>l’E.P.M</a:t>
            </a:r>
            <a:r>
              <a:rPr lang="en-US" altLang="fr-FR" dirty="0"/>
              <a:t>. ?</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r>
              <a:rPr lang="fr-FR" dirty="0"/>
              <a:t>L’administration pénitentiaire - les surveillants (pas les gardiens)</a:t>
            </a:r>
          </a:p>
        </p:txBody>
      </p:sp>
    </p:spTree>
    <p:extLst>
      <p:ext uri="{BB962C8B-B14F-4D97-AF65-F5344CB8AC3E}">
        <p14:creationId xmlns:p14="http://schemas.microsoft.com/office/powerpoint/2010/main" val="2040394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Qui </a:t>
            </a:r>
            <a:r>
              <a:rPr lang="en-US" altLang="fr-FR" dirty="0" err="1"/>
              <a:t>travaille</a:t>
            </a:r>
            <a:r>
              <a:rPr lang="en-US" altLang="fr-FR" dirty="0"/>
              <a:t> </a:t>
            </a:r>
            <a:r>
              <a:rPr lang="en-US" altLang="fr-FR" dirty="0" err="1"/>
              <a:t>à</a:t>
            </a:r>
            <a:r>
              <a:rPr lang="en-US" altLang="fr-FR" dirty="0"/>
              <a:t> </a:t>
            </a:r>
            <a:r>
              <a:rPr lang="en-US" altLang="fr-FR" dirty="0" err="1"/>
              <a:t>l’E.P.M</a:t>
            </a:r>
            <a:r>
              <a:rPr lang="en-US" altLang="fr-FR" dirty="0"/>
              <a:t>. ?</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r>
              <a:rPr lang="fr-FR" dirty="0"/>
              <a:t>L’administration pénitentiaire - les surveillants (pas les gardiens)</a:t>
            </a:r>
          </a:p>
        </p:txBody>
      </p:sp>
    </p:spTree>
    <p:extLst>
      <p:ext uri="{BB962C8B-B14F-4D97-AF65-F5344CB8AC3E}">
        <p14:creationId xmlns:p14="http://schemas.microsoft.com/office/powerpoint/2010/main" val="764591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Qui </a:t>
            </a:r>
            <a:r>
              <a:rPr lang="en-US" altLang="fr-FR" dirty="0" err="1"/>
              <a:t>travaille</a:t>
            </a:r>
            <a:r>
              <a:rPr lang="en-US" altLang="fr-FR" dirty="0"/>
              <a:t> </a:t>
            </a:r>
            <a:r>
              <a:rPr lang="en-US" altLang="fr-FR" dirty="0" err="1"/>
              <a:t>à</a:t>
            </a:r>
            <a:r>
              <a:rPr lang="en-US" altLang="fr-FR" dirty="0"/>
              <a:t> </a:t>
            </a:r>
            <a:r>
              <a:rPr lang="en-US" altLang="fr-FR" dirty="0" err="1"/>
              <a:t>l’E.P.M</a:t>
            </a:r>
            <a:r>
              <a:rPr lang="en-US" altLang="fr-FR" dirty="0"/>
              <a:t>. ?</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r>
              <a:rPr lang="fr-FR" dirty="0"/>
              <a:t>L’administration pénitentiaire - les surveillants (pas les gardiens)</a:t>
            </a:r>
          </a:p>
          <a:p>
            <a:r>
              <a:rPr lang="fr-FR" dirty="0"/>
              <a:t>La P.J.J. - les éducateurs</a:t>
            </a:r>
          </a:p>
        </p:txBody>
      </p:sp>
    </p:spTree>
    <p:extLst>
      <p:ext uri="{BB962C8B-B14F-4D97-AF65-F5344CB8AC3E}">
        <p14:creationId xmlns:p14="http://schemas.microsoft.com/office/powerpoint/2010/main" val="1128433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Qui </a:t>
            </a:r>
            <a:r>
              <a:rPr lang="en-US" altLang="fr-FR" dirty="0" err="1"/>
              <a:t>travaille</a:t>
            </a:r>
            <a:r>
              <a:rPr lang="en-US" altLang="fr-FR" dirty="0"/>
              <a:t> </a:t>
            </a:r>
            <a:r>
              <a:rPr lang="en-US" altLang="fr-FR" dirty="0" err="1"/>
              <a:t>à</a:t>
            </a:r>
            <a:r>
              <a:rPr lang="en-US" altLang="fr-FR" dirty="0"/>
              <a:t> </a:t>
            </a:r>
            <a:r>
              <a:rPr lang="en-US" altLang="fr-FR" dirty="0" err="1"/>
              <a:t>l’E.P.M</a:t>
            </a:r>
            <a:r>
              <a:rPr lang="en-US" altLang="fr-FR" dirty="0"/>
              <a:t>. ?</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r>
              <a:rPr lang="fr-FR" dirty="0"/>
              <a:t>L’administration pénitentiaire - les surveillants (pas les gardiens)</a:t>
            </a:r>
          </a:p>
          <a:p>
            <a:r>
              <a:rPr lang="fr-FR" dirty="0"/>
              <a:t>La P.J.J. - les éducateurs</a:t>
            </a:r>
          </a:p>
          <a:p>
            <a:r>
              <a:rPr lang="fr-FR" dirty="0"/>
              <a:t>Les profs</a:t>
            </a:r>
          </a:p>
        </p:txBody>
      </p:sp>
    </p:spTree>
    <p:extLst>
      <p:ext uri="{BB962C8B-B14F-4D97-AF65-F5344CB8AC3E}">
        <p14:creationId xmlns:p14="http://schemas.microsoft.com/office/powerpoint/2010/main" val="3915201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Qui </a:t>
            </a:r>
            <a:r>
              <a:rPr lang="en-US" altLang="fr-FR" dirty="0" err="1"/>
              <a:t>travaille</a:t>
            </a:r>
            <a:r>
              <a:rPr lang="en-US" altLang="fr-FR" dirty="0"/>
              <a:t> </a:t>
            </a:r>
            <a:r>
              <a:rPr lang="en-US" altLang="fr-FR" dirty="0" err="1"/>
              <a:t>à</a:t>
            </a:r>
            <a:r>
              <a:rPr lang="en-US" altLang="fr-FR" dirty="0"/>
              <a:t> </a:t>
            </a:r>
            <a:r>
              <a:rPr lang="en-US" altLang="fr-FR" dirty="0" err="1"/>
              <a:t>l’E.P.M</a:t>
            </a:r>
            <a:r>
              <a:rPr lang="en-US" altLang="fr-FR" dirty="0"/>
              <a:t>. ?</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r>
              <a:rPr lang="fr-FR" dirty="0"/>
              <a:t>L’administration pénitentiaire - les surveillants (pas les gardiens)</a:t>
            </a:r>
          </a:p>
          <a:p>
            <a:r>
              <a:rPr lang="fr-FR" dirty="0"/>
              <a:t>La P.J.J. - les éducateurs</a:t>
            </a:r>
          </a:p>
          <a:p>
            <a:r>
              <a:rPr lang="fr-FR" dirty="0"/>
              <a:t>Les profs</a:t>
            </a:r>
          </a:p>
          <a:p>
            <a:r>
              <a:rPr lang="fr-FR" dirty="0"/>
              <a:t>La psychologue</a:t>
            </a:r>
          </a:p>
        </p:txBody>
      </p:sp>
    </p:spTree>
    <p:extLst>
      <p:ext uri="{BB962C8B-B14F-4D97-AF65-F5344CB8AC3E}">
        <p14:creationId xmlns:p14="http://schemas.microsoft.com/office/powerpoint/2010/main" val="446340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Qui </a:t>
            </a:r>
            <a:r>
              <a:rPr lang="en-US" altLang="fr-FR" dirty="0" err="1"/>
              <a:t>travaille</a:t>
            </a:r>
            <a:r>
              <a:rPr lang="en-US" altLang="fr-FR" dirty="0"/>
              <a:t> </a:t>
            </a:r>
            <a:r>
              <a:rPr lang="en-US" altLang="fr-FR" dirty="0" err="1"/>
              <a:t>à</a:t>
            </a:r>
            <a:r>
              <a:rPr lang="en-US" altLang="fr-FR" dirty="0"/>
              <a:t> </a:t>
            </a:r>
            <a:r>
              <a:rPr lang="en-US" altLang="fr-FR" dirty="0" err="1"/>
              <a:t>l’E.P.M</a:t>
            </a:r>
            <a:r>
              <a:rPr lang="en-US" altLang="fr-FR" dirty="0"/>
              <a:t>. ?</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r>
              <a:rPr lang="fr-FR" dirty="0"/>
              <a:t>L’administration pénitentiaire - les surveillants (pas les gardiens)</a:t>
            </a:r>
          </a:p>
          <a:p>
            <a:r>
              <a:rPr lang="fr-FR" dirty="0"/>
              <a:t>La P.J.J. - les éducateurs</a:t>
            </a:r>
          </a:p>
          <a:p>
            <a:r>
              <a:rPr lang="fr-FR" dirty="0"/>
              <a:t>Les profs</a:t>
            </a:r>
          </a:p>
          <a:p>
            <a:r>
              <a:rPr lang="fr-FR" dirty="0"/>
              <a:t>La psychologue</a:t>
            </a:r>
          </a:p>
          <a:p>
            <a:r>
              <a:rPr lang="fr-FR" dirty="0"/>
              <a:t>Les avocats (au parloir)</a:t>
            </a:r>
          </a:p>
          <a:p>
            <a:pPr marL="0" indent="0">
              <a:buNone/>
            </a:pPr>
            <a:endParaRPr lang="fr-FR" dirty="0"/>
          </a:p>
        </p:txBody>
      </p:sp>
    </p:spTree>
    <p:extLst>
      <p:ext uri="{BB962C8B-B14F-4D97-AF65-F5344CB8AC3E}">
        <p14:creationId xmlns:p14="http://schemas.microsoft.com/office/powerpoint/2010/main" val="2069350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Qui </a:t>
            </a:r>
            <a:r>
              <a:rPr lang="en-US" altLang="fr-FR" dirty="0" err="1"/>
              <a:t>travaille</a:t>
            </a:r>
            <a:r>
              <a:rPr lang="en-US" altLang="fr-FR" dirty="0"/>
              <a:t> </a:t>
            </a:r>
            <a:r>
              <a:rPr lang="en-US" altLang="fr-FR" dirty="0" err="1"/>
              <a:t>à</a:t>
            </a:r>
            <a:r>
              <a:rPr lang="en-US" altLang="fr-FR" dirty="0"/>
              <a:t> </a:t>
            </a:r>
            <a:r>
              <a:rPr lang="en-US" altLang="fr-FR" dirty="0" err="1"/>
              <a:t>l’E.P.M</a:t>
            </a:r>
            <a:r>
              <a:rPr lang="en-US" altLang="fr-FR" dirty="0"/>
              <a:t>. ?</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r>
              <a:rPr lang="fr-FR" dirty="0"/>
              <a:t>L’administration pénitentiaire - les surveillants (pas les gardiens)</a:t>
            </a:r>
          </a:p>
          <a:p>
            <a:r>
              <a:rPr lang="fr-FR" dirty="0"/>
              <a:t>La P.J.J. - les éducateurs</a:t>
            </a:r>
          </a:p>
          <a:p>
            <a:r>
              <a:rPr lang="fr-FR" dirty="0"/>
              <a:t>Les profs</a:t>
            </a:r>
          </a:p>
          <a:p>
            <a:r>
              <a:rPr lang="fr-FR" dirty="0"/>
              <a:t>La psychologue</a:t>
            </a:r>
          </a:p>
          <a:p>
            <a:r>
              <a:rPr lang="fr-FR" dirty="0"/>
              <a:t>Les avocats (au parloir)</a:t>
            </a:r>
          </a:p>
          <a:p>
            <a:pPr marL="0" indent="0">
              <a:buNone/>
            </a:pPr>
            <a:endParaRPr lang="fr-FR" dirty="0"/>
          </a:p>
        </p:txBody>
      </p:sp>
    </p:spTree>
    <p:extLst>
      <p:ext uri="{BB962C8B-B14F-4D97-AF65-F5344CB8AC3E}">
        <p14:creationId xmlns:p14="http://schemas.microsoft.com/office/powerpoint/2010/main" val="576968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Qui vit </a:t>
            </a:r>
            <a:r>
              <a:rPr lang="en-US" altLang="fr-FR" dirty="0" err="1"/>
              <a:t>à</a:t>
            </a:r>
            <a:r>
              <a:rPr lang="en-US" altLang="fr-FR" dirty="0"/>
              <a:t> </a:t>
            </a:r>
            <a:r>
              <a:rPr lang="en-US" altLang="fr-FR" dirty="0" err="1"/>
              <a:t>l’E.P.M</a:t>
            </a:r>
            <a:r>
              <a:rPr lang="en-US" altLang="fr-FR" dirty="0"/>
              <a:t>. ?</a:t>
            </a:r>
          </a:p>
        </p:txBody>
      </p:sp>
      <p:pic>
        <p:nvPicPr>
          <p:cNvPr id="5" name="Espace réservé du contenu 4">
            <a:extLst>
              <a:ext uri="{FF2B5EF4-FFF2-40B4-BE49-F238E27FC236}">
                <a16:creationId xmlns:a16="http://schemas.microsoft.com/office/drawing/2014/main" id="{75B9837D-D5E5-DDE9-5994-CC4FA0800CBE}"/>
              </a:ext>
            </a:extLst>
          </p:cNvPr>
          <p:cNvPicPr>
            <a:picLocks noGrp="1" noChangeAspect="1"/>
          </p:cNvPicPr>
          <p:nvPr>
            <p:ph idx="1"/>
          </p:nvPr>
        </p:nvPicPr>
        <p:blipFill>
          <a:blip r:embed="rId3"/>
          <a:srcRect/>
          <a:stretch/>
        </p:blipFill>
        <p:spPr>
          <a:xfrm>
            <a:off x="2713037" y="2606675"/>
            <a:ext cx="3870325" cy="3870325"/>
          </a:xfrm>
        </p:spPr>
      </p:pic>
    </p:spTree>
    <p:extLst>
      <p:ext uri="{BB962C8B-B14F-4D97-AF65-F5344CB8AC3E}">
        <p14:creationId xmlns:p14="http://schemas.microsoft.com/office/powerpoint/2010/main" val="3726160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1646CA-8B0B-6D7D-6EE5-D13A2389BE48}"/>
              </a:ext>
            </a:extLst>
          </p:cNvPr>
          <p:cNvSpPr>
            <a:spLocks noGrp="1"/>
          </p:cNvSpPr>
          <p:nvPr>
            <p:ph type="title"/>
          </p:nvPr>
        </p:nvSpPr>
        <p:spPr/>
        <p:txBody>
          <a:bodyPr/>
          <a:lstStyle/>
          <a:p>
            <a:r>
              <a:rPr lang="fr-FR" dirty="0"/>
              <a:t>Et moi dans tout ça ? 😉</a:t>
            </a:r>
          </a:p>
        </p:txBody>
      </p:sp>
      <p:pic>
        <p:nvPicPr>
          <p:cNvPr id="5" name="Espace réservé du contenu 4">
            <a:extLst>
              <a:ext uri="{FF2B5EF4-FFF2-40B4-BE49-F238E27FC236}">
                <a16:creationId xmlns:a16="http://schemas.microsoft.com/office/drawing/2014/main" id="{94A9C3F1-A250-B731-6D23-24F100A61B53}"/>
              </a:ext>
            </a:extLst>
          </p:cNvPr>
          <p:cNvPicPr>
            <a:picLocks noGrp="1" noChangeAspect="1"/>
          </p:cNvPicPr>
          <p:nvPr>
            <p:ph idx="1"/>
          </p:nvPr>
        </p:nvPicPr>
        <p:blipFill>
          <a:blip r:embed="rId2"/>
          <a:stretch>
            <a:fillRect/>
          </a:stretch>
        </p:blipFill>
        <p:spPr>
          <a:xfrm>
            <a:off x="2411760" y="2348880"/>
            <a:ext cx="4320479" cy="4320479"/>
          </a:xfrm>
        </p:spPr>
      </p:pic>
    </p:spTree>
    <p:extLst>
      <p:ext uri="{BB962C8B-B14F-4D97-AF65-F5344CB8AC3E}">
        <p14:creationId xmlns:p14="http://schemas.microsoft.com/office/powerpoint/2010/main" val="2452421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Le code </a:t>
            </a:r>
            <a:r>
              <a:rPr lang="en-US" altLang="fr-FR" dirty="0" err="1"/>
              <a:t>pénal</a:t>
            </a:r>
            <a:endParaRPr lang="en-US" altLang="fr-FR" dirty="0"/>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Article R57-9-3</a:t>
            </a:r>
          </a:p>
          <a:p>
            <a:pPr marL="0" indent="0">
              <a:buNone/>
            </a:pPr>
            <a:r>
              <a:rPr lang="fr-FR" sz="2800" dirty="0"/>
              <a:t>Chaque personne détenue doit pouvoir satisfaire aux exigences de sa vie religieuse, morale ou spirituelle. A son arrivée dans l’établissement, elles est avisée de son droit de recevoir la visite d’un ministre du culte et d’assister aux offices religieux et aux réunions cultuelles organisées par les personnes agrées à cet effet.</a:t>
            </a:r>
          </a:p>
        </p:txBody>
      </p:sp>
    </p:spTree>
    <p:extLst>
      <p:ext uri="{BB962C8B-B14F-4D97-AF65-F5344CB8AC3E}">
        <p14:creationId xmlns:p14="http://schemas.microsoft.com/office/powerpoint/2010/main" val="492238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Les </a:t>
            </a:r>
            <a:r>
              <a:rPr lang="en-US" altLang="fr-FR" dirty="0" err="1"/>
              <a:t>différentes</a:t>
            </a:r>
            <a:r>
              <a:rPr lang="en-US" altLang="fr-FR" dirty="0"/>
              <a:t> prisons</a:t>
            </a:r>
          </a:p>
        </p:txBody>
      </p:sp>
      <p:sp>
        <p:nvSpPr>
          <p:cNvPr id="17411" name="Rectangle 3">
            <a:extLst>
              <a:ext uri="{FF2B5EF4-FFF2-40B4-BE49-F238E27FC236}">
                <a16:creationId xmlns:a16="http://schemas.microsoft.com/office/drawing/2014/main" id="{DEC94F19-9D6E-5D63-1C00-AC6135ABE686}"/>
              </a:ext>
            </a:extLst>
          </p:cNvPr>
          <p:cNvSpPr>
            <a:spLocks noGrp="1" noChangeArrowheads="1"/>
          </p:cNvSpPr>
          <p:nvPr>
            <p:ph type="body" idx="1"/>
          </p:nvPr>
        </p:nvSpPr>
        <p:spPr>
          <a:xfrm>
            <a:off x="1143000" y="2814638"/>
            <a:ext cx="6705600" cy="2976562"/>
          </a:xfrm>
        </p:spPr>
        <p:txBody>
          <a:bodyPr/>
          <a:lstStyle/>
          <a:p>
            <a:pPr>
              <a:lnSpc>
                <a:spcPct val="80000"/>
              </a:lnSpc>
            </a:pPr>
            <a:r>
              <a:rPr lang="en-US" altLang="ko-KR" sz="1600" dirty="0">
                <a:latin typeface="Verdana" panose="020B0604030504040204" pitchFamily="34" charset="0"/>
                <a:ea typeface="굴림" panose="020B0600000101010101" pitchFamily="34" charset="-127"/>
              </a:rPr>
              <a:t>Les </a:t>
            </a:r>
            <a:r>
              <a:rPr lang="en-US" altLang="ko-KR" sz="1600" dirty="0" err="1">
                <a:latin typeface="Verdana" panose="020B0604030504040204" pitchFamily="34" charset="0"/>
                <a:ea typeface="굴림" panose="020B0600000101010101" pitchFamily="34" charset="-127"/>
              </a:rPr>
              <a:t>maisons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d’arrêt</a:t>
            </a:r>
            <a:r>
              <a:rPr lang="en-US" altLang="ko-KR" sz="1600" dirty="0">
                <a:latin typeface="Verdana" panose="020B0604030504040204" pitchFamily="34" charset="0"/>
                <a:ea typeface="굴림" panose="020B0600000101010101" pitchFamily="34" charset="-127"/>
              </a:rPr>
              <a:t> (82)</a:t>
            </a:r>
          </a:p>
          <a:p>
            <a:pPr>
              <a:lnSpc>
                <a:spcPct val="80000"/>
              </a:lnSpc>
            </a:pPr>
            <a:endParaRPr lang="en-US" altLang="ko-KR" sz="1600" dirty="0">
              <a:latin typeface="Verdana" panose="020B0604030504040204" pitchFamily="34" charset="0"/>
              <a:ea typeface="굴림" panose="020B0600000101010101" pitchFamily="34" charset="-127"/>
            </a:endParaRPr>
          </a:p>
          <a:p>
            <a:pPr>
              <a:lnSpc>
                <a:spcPct val="80000"/>
              </a:lnSpc>
            </a:pPr>
            <a:r>
              <a:rPr lang="en-US" altLang="ko-KR" sz="1600" dirty="0">
                <a:latin typeface="Verdana" panose="020B0604030504040204" pitchFamily="34" charset="0"/>
                <a:ea typeface="굴림" panose="020B0600000101010101" pitchFamily="34" charset="-127"/>
              </a:rPr>
              <a:t>Les </a:t>
            </a:r>
            <a:r>
              <a:rPr lang="en-US" altLang="ko-KR" sz="1600" dirty="0" err="1">
                <a:latin typeface="Verdana" panose="020B0604030504040204" pitchFamily="34" charset="0"/>
                <a:ea typeface="굴림" panose="020B0600000101010101" pitchFamily="34" charset="-127"/>
              </a:rPr>
              <a:t>maisons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centrales</a:t>
            </a:r>
            <a:r>
              <a:rPr lang="en-US" altLang="ko-KR" sz="1600" dirty="0">
                <a:latin typeface="Verdana" panose="020B0604030504040204" pitchFamily="34" charset="0"/>
                <a:ea typeface="굴림" panose="020B0600000101010101" pitchFamily="34" charset="-127"/>
              </a:rPr>
              <a:t> (6)</a:t>
            </a:r>
            <a:endParaRPr lang="en-US" altLang="fr-FR" sz="1600" dirty="0"/>
          </a:p>
        </p:txBody>
      </p:sp>
    </p:spTree>
    <p:extLst>
      <p:ext uri="{BB962C8B-B14F-4D97-AF65-F5344CB8AC3E}">
        <p14:creationId xmlns:p14="http://schemas.microsoft.com/office/powerpoint/2010/main" val="222701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Le code </a:t>
            </a:r>
            <a:r>
              <a:rPr lang="en-US" altLang="fr-FR" dirty="0" err="1"/>
              <a:t>pénal</a:t>
            </a:r>
            <a:endParaRPr lang="en-US" altLang="fr-FR" dirty="0"/>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Article R57-9-4</a:t>
            </a:r>
          </a:p>
          <a:p>
            <a:pPr marL="0" indent="0">
              <a:buNone/>
            </a:pPr>
            <a:r>
              <a:rPr lang="fr-FR" sz="2800" dirty="0"/>
              <a:t>Les offices religieux, les réunions cultuelles et l’assistance spirituelle aux personnes détenues sont assurés pour les différents cultes par des aumôniers agréés.</a:t>
            </a:r>
          </a:p>
        </p:txBody>
      </p:sp>
    </p:spTree>
    <p:extLst>
      <p:ext uri="{BB962C8B-B14F-4D97-AF65-F5344CB8AC3E}">
        <p14:creationId xmlns:p14="http://schemas.microsoft.com/office/powerpoint/2010/main" val="2026532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Le code </a:t>
            </a:r>
            <a:r>
              <a:rPr lang="en-US" altLang="fr-FR" dirty="0" err="1"/>
              <a:t>pénal</a:t>
            </a:r>
            <a:endParaRPr lang="en-US" altLang="fr-FR" dirty="0"/>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Article R57-9-4</a:t>
            </a:r>
          </a:p>
          <a:p>
            <a:pPr marL="0" indent="0">
              <a:buNone/>
            </a:pPr>
            <a:r>
              <a:rPr lang="fr-FR" sz="2800" dirty="0"/>
              <a:t>Les offices religieux, les réunions cultuelles et l’assistance spirituelle aux personnes détenues sont assurés pour les différents cultes par des aumôniers agréés.</a:t>
            </a:r>
          </a:p>
          <a:p>
            <a:pPr marL="0" indent="0">
              <a:buNone/>
            </a:pPr>
            <a:endParaRPr lang="fr-FR" sz="2800" dirty="0"/>
          </a:p>
          <a:p>
            <a:pPr marL="0" indent="0">
              <a:buNone/>
            </a:pPr>
            <a:r>
              <a:rPr lang="fr-FR" sz="2000" b="1" dirty="0"/>
              <a:t>Article R57-9-6…</a:t>
            </a:r>
          </a:p>
          <a:p>
            <a:pPr marL="0" indent="0">
              <a:buNone/>
            </a:pPr>
            <a:endParaRPr lang="fr-FR" sz="2800" dirty="0"/>
          </a:p>
        </p:txBody>
      </p:sp>
    </p:spTree>
    <p:extLst>
      <p:ext uri="{BB962C8B-B14F-4D97-AF65-F5344CB8AC3E}">
        <p14:creationId xmlns:p14="http://schemas.microsoft.com/office/powerpoint/2010/main" val="1896289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7A584A4D-ABE8-BBBF-FCFE-9155281DD81F}"/>
              </a:ext>
            </a:extLst>
          </p:cNvPr>
          <p:cNvSpPr>
            <a:spLocks noGrp="1" noChangeArrowheads="1"/>
          </p:cNvSpPr>
          <p:nvPr>
            <p:ph type="title"/>
          </p:nvPr>
        </p:nvSpPr>
        <p:spPr>
          <a:xfrm>
            <a:off x="1981200" y="762000"/>
            <a:ext cx="6934200" cy="715963"/>
          </a:xfrm>
          <a:effectLst>
            <a:outerShdw dist="35921" dir="2700000" algn="ctr" rotWithShape="0">
              <a:schemeClr val="bg1"/>
            </a:outerShdw>
          </a:effectLst>
        </p:spPr>
        <p:txBody>
          <a:bodyPr/>
          <a:lstStyle/>
          <a:p>
            <a:pPr algn="l"/>
            <a:r>
              <a:rPr lang="en-US" altLang="fr-FR" sz="4000" dirty="0">
                <a:solidFill>
                  <a:schemeClr val="bg2"/>
                </a:solidFill>
              </a:rPr>
              <a:t>Ma vie </a:t>
            </a:r>
            <a:r>
              <a:rPr lang="en-US" altLang="fr-FR" sz="4000" dirty="0" err="1">
                <a:solidFill>
                  <a:schemeClr val="bg2"/>
                </a:solidFill>
              </a:rPr>
              <a:t>en</a:t>
            </a:r>
            <a:r>
              <a:rPr lang="en-US" altLang="fr-FR" sz="4000" dirty="0">
                <a:solidFill>
                  <a:schemeClr val="bg2"/>
                </a:solidFill>
              </a:rPr>
              <a:t> prison…</a:t>
            </a:r>
          </a:p>
        </p:txBody>
      </p:sp>
      <p:pic>
        <p:nvPicPr>
          <p:cNvPr id="8" name="Image 7">
            <a:extLst>
              <a:ext uri="{FF2B5EF4-FFF2-40B4-BE49-F238E27FC236}">
                <a16:creationId xmlns:a16="http://schemas.microsoft.com/office/drawing/2014/main" id="{527BCC56-3BB8-C03F-DE64-BB0F92CAFAB9}"/>
              </a:ext>
            </a:extLst>
          </p:cNvPr>
          <p:cNvPicPr>
            <a:picLocks noChangeAspect="1"/>
          </p:cNvPicPr>
          <p:nvPr/>
        </p:nvPicPr>
        <p:blipFill>
          <a:blip r:embed="rId4"/>
          <a:srcRect/>
          <a:stretch/>
        </p:blipFill>
        <p:spPr>
          <a:xfrm>
            <a:off x="3287845" y="2313131"/>
            <a:ext cx="4293007" cy="3804082"/>
          </a:xfrm>
          <a:prstGeom prst="rect">
            <a:avLst/>
          </a:prstGeom>
        </p:spPr>
      </p:pic>
    </p:spTree>
    <p:extLst>
      <p:ext uri="{BB962C8B-B14F-4D97-AF65-F5344CB8AC3E}">
        <p14:creationId xmlns:p14="http://schemas.microsoft.com/office/powerpoint/2010/main" val="3114566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7A584A4D-ABE8-BBBF-FCFE-9155281DD81F}"/>
              </a:ext>
            </a:extLst>
          </p:cNvPr>
          <p:cNvSpPr>
            <a:spLocks noGrp="1" noChangeArrowheads="1"/>
          </p:cNvSpPr>
          <p:nvPr>
            <p:ph type="title"/>
          </p:nvPr>
        </p:nvSpPr>
        <p:spPr>
          <a:xfrm>
            <a:off x="1981200" y="762000"/>
            <a:ext cx="6934200" cy="715963"/>
          </a:xfrm>
          <a:effectLst>
            <a:outerShdw dist="35921" dir="2700000" algn="ctr" rotWithShape="0">
              <a:schemeClr val="bg1"/>
            </a:outerShdw>
          </a:effectLst>
        </p:spPr>
        <p:txBody>
          <a:bodyPr/>
          <a:lstStyle/>
          <a:p>
            <a:pPr algn="l"/>
            <a:r>
              <a:rPr lang="en-US" altLang="fr-FR" sz="4000" dirty="0" err="1">
                <a:solidFill>
                  <a:schemeClr val="bg2"/>
                </a:solidFill>
              </a:rPr>
              <a:t>Regardons</a:t>
            </a:r>
            <a:r>
              <a:rPr lang="en-US" altLang="fr-FR" sz="4000" dirty="0">
                <a:solidFill>
                  <a:schemeClr val="bg2"/>
                </a:solidFill>
              </a:rPr>
              <a:t> la Parole…</a:t>
            </a:r>
          </a:p>
        </p:txBody>
      </p:sp>
      <p:pic>
        <p:nvPicPr>
          <p:cNvPr id="8" name="Image 7">
            <a:extLst>
              <a:ext uri="{FF2B5EF4-FFF2-40B4-BE49-F238E27FC236}">
                <a16:creationId xmlns:a16="http://schemas.microsoft.com/office/drawing/2014/main" id="{527BCC56-3BB8-C03F-DE64-BB0F92CAFAB9}"/>
              </a:ext>
            </a:extLst>
          </p:cNvPr>
          <p:cNvPicPr>
            <a:picLocks noChangeAspect="1"/>
          </p:cNvPicPr>
          <p:nvPr/>
        </p:nvPicPr>
        <p:blipFill>
          <a:blip r:embed="rId4"/>
          <a:srcRect/>
          <a:stretch/>
        </p:blipFill>
        <p:spPr>
          <a:xfrm>
            <a:off x="2455183" y="2204864"/>
            <a:ext cx="5933241" cy="4003686"/>
          </a:xfrm>
          <a:prstGeom prst="rect">
            <a:avLst/>
          </a:prstGeom>
        </p:spPr>
      </p:pic>
    </p:spTree>
    <p:extLst>
      <p:ext uri="{BB962C8B-B14F-4D97-AF65-F5344CB8AC3E}">
        <p14:creationId xmlns:p14="http://schemas.microsoft.com/office/powerpoint/2010/main" val="1580606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La Bible</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Jacques 4:12</a:t>
            </a:r>
          </a:p>
          <a:p>
            <a:pPr marL="0" indent="0">
              <a:buNone/>
            </a:pPr>
            <a:r>
              <a:rPr lang="fr-FR" sz="2800" dirty="0"/>
              <a:t>Or il n’y a qu’un seul législateur et juge, celui qui peut sauver et faire périr. Mais pour qui te prends-tu, toi qui juges ton prochain ?</a:t>
            </a:r>
          </a:p>
        </p:txBody>
      </p:sp>
    </p:spTree>
    <p:extLst>
      <p:ext uri="{BB962C8B-B14F-4D97-AF65-F5344CB8AC3E}">
        <p14:creationId xmlns:p14="http://schemas.microsoft.com/office/powerpoint/2010/main" val="703222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La Bible</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Michée 7:2</a:t>
            </a:r>
          </a:p>
          <a:p>
            <a:pPr marL="0" indent="0">
              <a:buNone/>
            </a:pPr>
            <a:r>
              <a:rPr lang="fr-FR" sz="2800" dirty="0"/>
              <a:t>Non, il ne reste plus dans le pays d’hommes fidèles à l’Eternel, plus personne n’est droit.</a:t>
            </a:r>
          </a:p>
          <a:p>
            <a:pPr marL="0" indent="0">
              <a:buNone/>
            </a:pPr>
            <a:r>
              <a:rPr lang="fr-FR" sz="2800" dirty="0"/>
              <a:t>Tous guettent l’occasion de répandre le sang et chacun traque son prochain en lui tendant un piège.</a:t>
            </a:r>
          </a:p>
        </p:txBody>
      </p:sp>
    </p:spTree>
    <p:extLst>
      <p:ext uri="{BB962C8B-B14F-4D97-AF65-F5344CB8AC3E}">
        <p14:creationId xmlns:p14="http://schemas.microsoft.com/office/powerpoint/2010/main" val="1325206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La Bible</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Romains 3:23</a:t>
            </a:r>
          </a:p>
          <a:p>
            <a:pPr marL="0" indent="0">
              <a:buNone/>
            </a:pPr>
            <a:r>
              <a:rPr lang="fr-FR" sz="2800" dirty="0"/>
              <a:t>Tous ont péché, en effet, et sont privés de la gloire de Dieu...</a:t>
            </a:r>
          </a:p>
        </p:txBody>
      </p:sp>
    </p:spTree>
    <p:extLst>
      <p:ext uri="{BB962C8B-B14F-4D97-AF65-F5344CB8AC3E}">
        <p14:creationId xmlns:p14="http://schemas.microsoft.com/office/powerpoint/2010/main" val="2937824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La Bible</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Marc 2:17</a:t>
            </a:r>
          </a:p>
          <a:p>
            <a:pPr marL="0" indent="0">
              <a:buNone/>
            </a:pPr>
            <a:r>
              <a:rPr lang="fr-FR" sz="2800" dirty="0"/>
              <a:t>Jésus […] leur dit : Les bien-portants n’ont pas besoin de médecin ; ce sont les malades qui en ont besoin. Je ne suis pas venu appeler des justes, mais des pécheurs.</a:t>
            </a:r>
          </a:p>
        </p:txBody>
      </p:sp>
    </p:spTree>
    <p:extLst>
      <p:ext uri="{BB962C8B-B14F-4D97-AF65-F5344CB8AC3E}">
        <p14:creationId xmlns:p14="http://schemas.microsoft.com/office/powerpoint/2010/main" val="3510070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La Bible</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Michée 7:7</a:t>
            </a:r>
          </a:p>
          <a:p>
            <a:pPr marL="0" indent="0">
              <a:buNone/>
            </a:pPr>
            <a:r>
              <a:rPr lang="fr-FR" sz="2800" dirty="0"/>
              <a:t>Pour moi, je mets mon espérance en l’Eternel, je m’attends au Dieu qui me sauve, et mon Dieu m’entendra.</a:t>
            </a:r>
          </a:p>
        </p:txBody>
      </p:sp>
    </p:spTree>
    <p:extLst>
      <p:ext uri="{BB962C8B-B14F-4D97-AF65-F5344CB8AC3E}">
        <p14:creationId xmlns:p14="http://schemas.microsoft.com/office/powerpoint/2010/main" val="935268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La Bible</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Michée 7:11</a:t>
            </a:r>
          </a:p>
          <a:p>
            <a:pPr marL="0" indent="0">
              <a:buNone/>
            </a:pPr>
            <a:r>
              <a:rPr lang="fr-FR" sz="2800" dirty="0"/>
              <a:t>Voici venir le jour où l’on rebâtira les murs de votre ville,</a:t>
            </a:r>
          </a:p>
          <a:p>
            <a:pPr marL="0" indent="0">
              <a:buNone/>
            </a:pPr>
            <a:r>
              <a:rPr lang="fr-FR" sz="2800" dirty="0"/>
              <a:t>Et voici, ce jour-là, on repoussera tes frontières.</a:t>
            </a:r>
          </a:p>
        </p:txBody>
      </p:sp>
    </p:spTree>
    <p:extLst>
      <p:ext uri="{BB962C8B-B14F-4D97-AF65-F5344CB8AC3E}">
        <p14:creationId xmlns:p14="http://schemas.microsoft.com/office/powerpoint/2010/main" val="665688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Les </a:t>
            </a:r>
            <a:r>
              <a:rPr lang="en-US" altLang="fr-FR" dirty="0" err="1"/>
              <a:t>différentes</a:t>
            </a:r>
            <a:r>
              <a:rPr lang="en-US" altLang="fr-FR" dirty="0"/>
              <a:t> prisons</a:t>
            </a:r>
          </a:p>
        </p:txBody>
      </p:sp>
      <p:sp>
        <p:nvSpPr>
          <p:cNvPr id="17411" name="Rectangle 3">
            <a:extLst>
              <a:ext uri="{FF2B5EF4-FFF2-40B4-BE49-F238E27FC236}">
                <a16:creationId xmlns:a16="http://schemas.microsoft.com/office/drawing/2014/main" id="{DEC94F19-9D6E-5D63-1C00-AC6135ABE686}"/>
              </a:ext>
            </a:extLst>
          </p:cNvPr>
          <p:cNvSpPr>
            <a:spLocks noGrp="1" noChangeArrowheads="1"/>
          </p:cNvSpPr>
          <p:nvPr>
            <p:ph type="body" idx="1"/>
          </p:nvPr>
        </p:nvSpPr>
        <p:spPr>
          <a:xfrm>
            <a:off x="1143000" y="2814638"/>
            <a:ext cx="6705600" cy="2976562"/>
          </a:xfrm>
        </p:spPr>
        <p:txBody>
          <a:bodyPr/>
          <a:lstStyle/>
          <a:p>
            <a:pPr>
              <a:lnSpc>
                <a:spcPct val="80000"/>
              </a:lnSpc>
            </a:pPr>
            <a:r>
              <a:rPr lang="en-US" altLang="ko-KR" sz="1600" dirty="0">
                <a:latin typeface="Verdana" panose="020B0604030504040204" pitchFamily="34" charset="0"/>
                <a:ea typeface="굴림" panose="020B0600000101010101" pitchFamily="34" charset="-127"/>
              </a:rPr>
              <a:t>Les </a:t>
            </a:r>
            <a:r>
              <a:rPr lang="en-US" altLang="ko-KR" sz="1600" dirty="0" err="1">
                <a:latin typeface="Verdana" panose="020B0604030504040204" pitchFamily="34" charset="0"/>
                <a:ea typeface="굴림" panose="020B0600000101010101" pitchFamily="34" charset="-127"/>
              </a:rPr>
              <a:t>maisons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d’arrêt</a:t>
            </a:r>
            <a:r>
              <a:rPr lang="en-US" altLang="ko-KR" sz="1600" dirty="0">
                <a:latin typeface="Verdana" panose="020B0604030504040204" pitchFamily="34" charset="0"/>
                <a:ea typeface="굴림" panose="020B0600000101010101" pitchFamily="34" charset="-127"/>
              </a:rPr>
              <a:t> (82)</a:t>
            </a:r>
          </a:p>
          <a:p>
            <a:pPr>
              <a:lnSpc>
                <a:spcPct val="80000"/>
              </a:lnSpc>
            </a:pPr>
            <a:endParaRPr lang="en-US" altLang="ko-KR" sz="1600" dirty="0">
              <a:latin typeface="Verdana" panose="020B0604030504040204" pitchFamily="34" charset="0"/>
              <a:ea typeface="굴림" panose="020B0600000101010101" pitchFamily="34" charset="-127"/>
            </a:endParaRPr>
          </a:p>
          <a:p>
            <a:pPr>
              <a:lnSpc>
                <a:spcPct val="80000"/>
              </a:lnSpc>
            </a:pPr>
            <a:r>
              <a:rPr lang="en-US" altLang="ko-KR" sz="1600" dirty="0">
                <a:latin typeface="Verdana" panose="020B0604030504040204" pitchFamily="34" charset="0"/>
                <a:ea typeface="굴림" panose="020B0600000101010101" pitchFamily="34" charset="-127"/>
              </a:rPr>
              <a:t>Les </a:t>
            </a:r>
            <a:r>
              <a:rPr lang="en-US" altLang="ko-KR" sz="1600" dirty="0" err="1">
                <a:latin typeface="Verdana" panose="020B0604030504040204" pitchFamily="34" charset="0"/>
                <a:ea typeface="굴림" panose="020B0600000101010101" pitchFamily="34" charset="-127"/>
              </a:rPr>
              <a:t>maisons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centrales</a:t>
            </a:r>
            <a:r>
              <a:rPr lang="en-US" altLang="ko-KR" sz="1600" dirty="0">
                <a:latin typeface="Verdana" panose="020B0604030504040204" pitchFamily="34" charset="0"/>
                <a:ea typeface="굴림" panose="020B0600000101010101" pitchFamily="34" charset="-127"/>
              </a:rPr>
              <a:t> (6)</a:t>
            </a: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Les </a:t>
            </a:r>
            <a:r>
              <a:rPr lang="en-US" altLang="fr-FR" sz="1600" dirty="0" err="1">
                <a:latin typeface="Verdana" panose="020B0604030504040204" pitchFamily="34" charset="0"/>
                <a:ea typeface="굴림" panose="020B0600000101010101" pitchFamily="34" charset="-127"/>
              </a:rPr>
              <a:t>centres</a:t>
            </a:r>
            <a:r>
              <a:rPr lang="en-US" altLang="fr-FR" sz="1600" dirty="0">
                <a:latin typeface="Verdana" panose="020B0604030504040204" pitchFamily="34" charset="0"/>
                <a:ea typeface="굴림" panose="020B0600000101010101" pitchFamily="34" charset="-127"/>
              </a:rPr>
              <a:t> de detention (25)</a:t>
            </a:r>
            <a:endParaRPr lang="en-US" altLang="fr-FR" sz="1600" dirty="0"/>
          </a:p>
        </p:txBody>
      </p:sp>
    </p:spTree>
    <p:extLst>
      <p:ext uri="{BB962C8B-B14F-4D97-AF65-F5344CB8AC3E}">
        <p14:creationId xmlns:p14="http://schemas.microsoft.com/office/powerpoint/2010/main" val="829899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La Bible</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Michée 7:15</a:t>
            </a:r>
          </a:p>
          <a:p>
            <a:pPr marL="0" indent="0">
              <a:buNone/>
            </a:pPr>
            <a:r>
              <a:rPr lang="fr-FR" sz="2800" dirty="0"/>
              <a:t>Comme au temps de jadis, où tu sortis d’Egypte,</a:t>
            </a:r>
          </a:p>
          <a:p>
            <a:pPr marL="0" indent="0">
              <a:buNone/>
            </a:pPr>
            <a:r>
              <a:rPr lang="fr-FR" sz="2800" dirty="0"/>
              <a:t>je te ferai voir des prodiges.</a:t>
            </a:r>
          </a:p>
        </p:txBody>
      </p:sp>
    </p:spTree>
    <p:extLst>
      <p:ext uri="{BB962C8B-B14F-4D97-AF65-F5344CB8AC3E}">
        <p14:creationId xmlns:p14="http://schemas.microsoft.com/office/powerpoint/2010/main" val="2241312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La Bible</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Michée 7:19</a:t>
            </a:r>
          </a:p>
          <a:p>
            <a:pPr marL="0" indent="0">
              <a:buNone/>
            </a:pPr>
            <a:r>
              <a:rPr lang="fr-FR" sz="2800" dirty="0"/>
              <a:t>Oui, de nouveau tu auras compassion de nous,</a:t>
            </a:r>
          </a:p>
          <a:p>
            <a:pPr marL="0" indent="0">
              <a:buNone/>
            </a:pPr>
            <a:r>
              <a:rPr lang="fr-FR" sz="2800" dirty="0"/>
              <a:t>tu piétineras nos péchés,</a:t>
            </a:r>
          </a:p>
          <a:p>
            <a:pPr marL="0" indent="0">
              <a:buNone/>
            </a:pPr>
            <a:r>
              <a:rPr lang="fr-FR" sz="2800" dirty="0"/>
              <a:t>et au fond de la mer, tu jetteras nos fautes.</a:t>
            </a:r>
          </a:p>
        </p:txBody>
      </p:sp>
    </p:spTree>
    <p:extLst>
      <p:ext uri="{BB962C8B-B14F-4D97-AF65-F5344CB8AC3E}">
        <p14:creationId xmlns:p14="http://schemas.microsoft.com/office/powerpoint/2010/main" val="2795672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La Bible</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Romains 3:23-24</a:t>
            </a:r>
          </a:p>
          <a:p>
            <a:pPr marL="0" indent="0">
              <a:buNone/>
            </a:pPr>
            <a:r>
              <a:rPr lang="fr-FR" sz="2800" dirty="0"/>
              <a:t>Tous ont péché, en effet, et sont privés de la gloire de Dieu, et ils sont déclarés justes par sa grâce ; c’est un don que Dieu leur fait par le moyen de la délivrance apportée par Jésus-Christ.</a:t>
            </a:r>
          </a:p>
        </p:txBody>
      </p:sp>
    </p:spTree>
    <p:extLst>
      <p:ext uri="{BB962C8B-B14F-4D97-AF65-F5344CB8AC3E}">
        <p14:creationId xmlns:p14="http://schemas.microsoft.com/office/powerpoint/2010/main" val="2646441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7A584A4D-ABE8-BBBF-FCFE-9155281DD81F}"/>
              </a:ext>
            </a:extLst>
          </p:cNvPr>
          <p:cNvSpPr>
            <a:spLocks noGrp="1" noChangeArrowheads="1"/>
          </p:cNvSpPr>
          <p:nvPr>
            <p:ph type="title"/>
          </p:nvPr>
        </p:nvSpPr>
        <p:spPr>
          <a:xfrm>
            <a:off x="1981200" y="762000"/>
            <a:ext cx="6934200" cy="715963"/>
          </a:xfrm>
          <a:effectLst>
            <a:outerShdw dist="35921" dir="2700000" algn="ctr" rotWithShape="0">
              <a:schemeClr val="bg1"/>
            </a:outerShdw>
          </a:effectLst>
        </p:spPr>
        <p:txBody>
          <a:bodyPr/>
          <a:lstStyle/>
          <a:p>
            <a:pPr algn="l"/>
            <a:r>
              <a:rPr lang="en-US" altLang="fr-FR" sz="4000" dirty="0" err="1">
                <a:solidFill>
                  <a:schemeClr val="bg2"/>
                </a:solidFill>
              </a:rPr>
              <a:t>Priez</a:t>
            </a:r>
            <a:r>
              <a:rPr lang="en-US" altLang="fr-FR" sz="4000" dirty="0">
                <a:solidFill>
                  <a:schemeClr val="bg2"/>
                </a:solidFill>
              </a:rPr>
              <a:t> pour </a:t>
            </a:r>
            <a:r>
              <a:rPr lang="en-US" altLang="fr-FR" sz="4000" dirty="0" err="1">
                <a:solidFill>
                  <a:schemeClr val="bg2"/>
                </a:solidFill>
              </a:rPr>
              <a:t>vos</a:t>
            </a:r>
            <a:r>
              <a:rPr lang="en-US" altLang="fr-FR" sz="4000" dirty="0">
                <a:solidFill>
                  <a:schemeClr val="bg2"/>
                </a:solidFill>
              </a:rPr>
              <a:t> “</a:t>
            </a:r>
            <a:r>
              <a:rPr lang="en-US" altLang="fr-FR" sz="4000" dirty="0" err="1">
                <a:solidFill>
                  <a:schemeClr val="bg2"/>
                </a:solidFill>
              </a:rPr>
              <a:t>ennemis</a:t>
            </a:r>
            <a:r>
              <a:rPr lang="en-US" altLang="fr-FR" sz="4000" dirty="0">
                <a:solidFill>
                  <a:schemeClr val="bg2"/>
                </a:solidFill>
              </a:rPr>
              <a:t>”</a:t>
            </a:r>
          </a:p>
        </p:txBody>
      </p:sp>
      <p:pic>
        <p:nvPicPr>
          <p:cNvPr id="8" name="Image 7">
            <a:extLst>
              <a:ext uri="{FF2B5EF4-FFF2-40B4-BE49-F238E27FC236}">
                <a16:creationId xmlns:a16="http://schemas.microsoft.com/office/drawing/2014/main" id="{527BCC56-3BB8-C03F-DE64-BB0F92CAFAB9}"/>
              </a:ext>
            </a:extLst>
          </p:cNvPr>
          <p:cNvPicPr>
            <a:picLocks noChangeAspect="1"/>
          </p:cNvPicPr>
          <p:nvPr/>
        </p:nvPicPr>
        <p:blipFill>
          <a:blip r:embed="rId4"/>
          <a:srcRect/>
          <a:stretch/>
        </p:blipFill>
        <p:spPr>
          <a:xfrm>
            <a:off x="2455183" y="2228960"/>
            <a:ext cx="5933241" cy="3955494"/>
          </a:xfrm>
          <a:prstGeom prst="rect">
            <a:avLst/>
          </a:prstGeom>
        </p:spPr>
      </p:pic>
    </p:spTree>
    <p:extLst>
      <p:ext uri="{BB962C8B-B14F-4D97-AF65-F5344CB8AC3E}">
        <p14:creationId xmlns:p14="http://schemas.microsoft.com/office/powerpoint/2010/main" val="2925965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La Bible</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Matthieu 25:35-36</a:t>
            </a:r>
          </a:p>
          <a:p>
            <a:pPr marL="0" indent="0">
              <a:buNone/>
            </a:pPr>
            <a:r>
              <a:rPr lang="fr-FR" sz="2800" dirty="0"/>
              <a:t>Car j’ai eu faim, et vous m’avez donné à manger. J’ai eu soif, et vous m’avez donné à boire. J’étais étranger et vous m’avez </a:t>
            </a:r>
            <a:r>
              <a:rPr lang="fr-FR" sz="2800" dirty="0" err="1"/>
              <a:t>accuilli</a:t>
            </a:r>
            <a:r>
              <a:rPr lang="fr-FR" sz="2800" dirty="0"/>
              <a:t> chez vous. J’étais nu, et vous m’avez donné des vêtements. J’étais malade, et vous m’avez soigné. J’étais en prison, et vous êtes venus à moi.</a:t>
            </a:r>
          </a:p>
        </p:txBody>
      </p:sp>
    </p:spTree>
    <p:extLst>
      <p:ext uri="{BB962C8B-B14F-4D97-AF65-F5344CB8AC3E}">
        <p14:creationId xmlns:p14="http://schemas.microsoft.com/office/powerpoint/2010/main" val="3018258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La Bible</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Matthieu 25:37-39</a:t>
            </a:r>
          </a:p>
          <a:p>
            <a:pPr marL="0" indent="0">
              <a:buNone/>
            </a:pPr>
            <a:r>
              <a:rPr lang="fr-FR" sz="2800" dirty="0"/>
              <a:t>Alors, les justes lui demanderont : « Mais Seigneur, quand t’avons-nous vu avoir faim, et t’avons-nous donné à manger ? Ou avoir soif, et t’avons-nous donné à boire ? Ou quand t’avons-nous vu étranger et t’avons-nous accueilli ? Ou nu, et t’avons-nous vêtu ? Ou malade ou prisonnier, et sommes-nous venus te rendre visite ? »</a:t>
            </a:r>
          </a:p>
        </p:txBody>
      </p:sp>
    </p:spTree>
    <p:extLst>
      <p:ext uri="{BB962C8B-B14F-4D97-AF65-F5344CB8AC3E}">
        <p14:creationId xmlns:p14="http://schemas.microsoft.com/office/powerpoint/2010/main" val="1402425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La Bible</a:t>
            </a:r>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pPr marL="0" indent="0">
              <a:buNone/>
            </a:pPr>
            <a:r>
              <a:rPr lang="fr-FR" sz="2000" b="1" dirty="0"/>
              <a:t>Matthieu 25:40</a:t>
            </a:r>
          </a:p>
          <a:p>
            <a:pPr marL="0" indent="0">
              <a:buNone/>
            </a:pPr>
            <a:r>
              <a:rPr lang="fr-FR" sz="2800" dirty="0"/>
              <a:t>Et le roi leur répondra : « Vraiment, je vous l’assure : chaque fois que vous avez fait cela à l’un de ces plus petits des mes frères, c’est à moi-même que vous </a:t>
            </a:r>
            <a:r>
              <a:rPr lang="fr-FR" sz="2800"/>
              <a:t>l’avez fait.»</a:t>
            </a:r>
            <a:endParaRPr lang="fr-FR" sz="2800" dirty="0"/>
          </a:p>
        </p:txBody>
      </p:sp>
    </p:spTree>
    <p:extLst>
      <p:ext uri="{BB962C8B-B14F-4D97-AF65-F5344CB8AC3E}">
        <p14:creationId xmlns:p14="http://schemas.microsoft.com/office/powerpoint/2010/main" val="2533304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err="1"/>
              <a:t>Sujets</a:t>
            </a:r>
            <a:r>
              <a:rPr lang="en-US" altLang="fr-FR" dirty="0"/>
              <a:t> de </a:t>
            </a:r>
            <a:r>
              <a:rPr lang="en-US" altLang="fr-FR" dirty="0" err="1"/>
              <a:t>prière</a:t>
            </a:r>
            <a:endParaRPr lang="en-US" altLang="fr-FR" dirty="0"/>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r>
              <a:rPr lang="fr-FR" dirty="0"/>
              <a:t>Réunion de « rentrée » lundi 12</a:t>
            </a:r>
          </a:p>
        </p:txBody>
      </p:sp>
    </p:spTree>
    <p:extLst>
      <p:ext uri="{BB962C8B-B14F-4D97-AF65-F5344CB8AC3E}">
        <p14:creationId xmlns:p14="http://schemas.microsoft.com/office/powerpoint/2010/main" val="517222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err="1"/>
              <a:t>Sujets</a:t>
            </a:r>
            <a:r>
              <a:rPr lang="en-US" altLang="fr-FR" dirty="0"/>
              <a:t> de </a:t>
            </a:r>
            <a:r>
              <a:rPr lang="en-US" altLang="fr-FR" dirty="0" err="1"/>
              <a:t>prière</a:t>
            </a:r>
            <a:endParaRPr lang="en-US" altLang="fr-FR" dirty="0"/>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r>
              <a:rPr lang="fr-FR" dirty="0"/>
              <a:t>Réunion de « rentrée » lundi 12</a:t>
            </a:r>
          </a:p>
          <a:p>
            <a:r>
              <a:rPr lang="fr-FR" dirty="0"/>
              <a:t>Nouvel aumônier</a:t>
            </a:r>
          </a:p>
        </p:txBody>
      </p:sp>
    </p:spTree>
    <p:extLst>
      <p:ext uri="{BB962C8B-B14F-4D97-AF65-F5344CB8AC3E}">
        <p14:creationId xmlns:p14="http://schemas.microsoft.com/office/powerpoint/2010/main" val="3051851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err="1"/>
              <a:t>Sujets</a:t>
            </a:r>
            <a:r>
              <a:rPr lang="en-US" altLang="fr-FR" dirty="0"/>
              <a:t> de </a:t>
            </a:r>
            <a:r>
              <a:rPr lang="en-US" altLang="fr-FR" dirty="0" err="1"/>
              <a:t>prière</a:t>
            </a:r>
            <a:endParaRPr lang="en-US" altLang="fr-FR" dirty="0"/>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r>
              <a:rPr lang="fr-FR" dirty="0"/>
              <a:t>Réunion de « rentrée » lundi 12</a:t>
            </a:r>
          </a:p>
          <a:p>
            <a:r>
              <a:rPr lang="fr-FR" dirty="0"/>
              <a:t>Nouvel aumônier</a:t>
            </a:r>
          </a:p>
          <a:p>
            <a:r>
              <a:rPr lang="fr-FR" dirty="0"/>
              <a:t>Préférence pour une femme</a:t>
            </a:r>
          </a:p>
        </p:txBody>
      </p:sp>
    </p:spTree>
    <p:extLst>
      <p:ext uri="{BB962C8B-B14F-4D97-AF65-F5344CB8AC3E}">
        <p14:creationId xmlns:p14="http://schemas.microsoft.com/office/powerpoint/2010/main" val="1550623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Les </a:t>
            </a:r>
            <a:r>
              <a:rPr lang="en-US" altLang="fr-FR" dirty="0" err="1"/>
              <a:t>différentes</a:t>
            </a:r>
            <a:r>
              <a:rPr lang="en-US" altLang="fr-FR" dirty="0"/>
              <a:t> prisons</a:t>
            </a:r>
          </a:p>
        </p:txBody>
      </p:sp>
      <p:sp>
        <p:nvSpPr>
          <p:cNvPr id="17411" name="Rectangle 3">
            <a:extLst>
              <a:ext uri="{FF2B5EF4-FFF2-40B4-BE49-F238E27FC236}">
                <a16:creationId xmlns:a16="http://schemas.microsoft.com/office/drawing/2014/main" id="{DEC94F19-9D6E-5D63-1C00-AC6135ABE686}"/>
              </a:ext>
            </a:extLst>
          </p:cNvPr>
          <p:cNvSpPr>
            <a:spLocks noGrp="1" noChangeArrowheads="1"/>
          </p:cNvSpPr>
          <p:nvPr>
            <p:ph type="body" idx="1"/>
          </p:nvPr>
        </p:nvSpPr>
        <p:spPr>
          <a:xfrm>
            <a:off x="1143000" y="2814638"/>
            <a:ext cx="6705600" cy="2976562"/>
          </a:xfrm>
        </p:spPr>
        <p:txBody>
          <a:bodyPr/>
          <a:lstStyle/>
          <a:p>
            <a:pPr>
              <a:lnSpc>
                <a:spcPct val="80000"/>
              </a:lnSpc>
            </a:pPr>
            <a:r>
              <a:rPr lang="en-US" altLang="ko-KR" sz="1600" dirty="0">
                <a:latin typeface="Verdana" panose="020B0604030504040204" pitchFamily="34" charset="0"/>
                <a:ea typeface="굴림" panose="020B0600000101010101" pitchFamily="34" charset="-127"/>
              </a:rPr>
              <a:t>Les </a:t>
            </a:r>
            <a:r>
              <a:rPr lang="en-US" altLang="ko-KR" sz="1600" dirty="0" err="1">
                <a:latin typeface="Verdana" panose="020B0604030504040204" pitchFamily="34" charset="0"/>
                <a:ea typeface="굴림" panose="020B0600000101010101" pitchFamily="34" charset="-127"/>
              </a:rPr>
              <a:t>maisons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d’arrêt</a:t>
            </a:r>
            <a:r>
              <a:rPr lang="en-US" altLang="ko-KR" sz="1600" dirty="0">
                <a:latin typeface="Verdana" panose="020B0604030504040204" pitchFamily="34" charset="0"/>
                <a:ea typeface="굴림" panose="020B0600000101010101" pitchFamily="34" charset="-127"/>
              </a:rPr>
              <a:t> (82)</a:t>
            </a:r>
          </a:p>
          <a:p>
            <a:pPr>
              <a:lnSpc>
                <a:spcPct val="80000"/>
              </a:lnSpc>
            </a:pPr>
            <a:endParaRPr lang="en-US" altLang="ko-KR" sz="1600" dirty="0">
              <a:latin typeface="Verdana" panose="020B0604030504040204" pitchFamily="34" charset="0"/>
              <a:ea typeface="굴림" panose="020B0600000101010101" pitchFamily="34" charset="-127"/>
            </a:endParaRPr>
          </a:p>
          <a:p>
            <a:pPr>
              <a:lnSpc>
                <a:spcPct val="80000"/>
              </a:lnSpc>
            </a:pPr>
            <a:r>
              <a:rPr lang="en-US" altLang="ko-KR" sz="1600" dirty="0">
                <a:latin typeface="Verdana" panose="020B0604030504040204" pitchFamily="34" charset="0"/>
                <a:ea typeface="굴림" panose="020B0600000101010101" pitchFamily="34" charset="-127"/>
              </a:rPr>
              <a:t>Les </a:t>
            </a:r>
            <a:r>
              <a:rPr lang="en-US" altLang="ko-KR" sz="1600" dirty="0" err="1">
                <a:latin typeface="Verdana" panose="020B0604030504040204" pitchFamily="34" charset="0"/>
                <a:ea typeface="굴림" panose="020B0600000101010101" pitchFamily="34" charset="-127"/>
              </a:rPr>
              <a:t>maisons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centrales</a:t>
            </a:r>
            <a:r>
              <a:rPr lang="en-US" altLang="ko-KR" sz="1600" dirty="0">
                <a:latin typeface="Verdana" panose="020B0604030504040204" pitchFamily="34" charset="0"/>
                <a:ea typeface="굴림" panose="020B0600000101010101" pitchFamily="34" charset="-127"/>
              </a:rPr>
              <a:t> (6)</a:t>
            </a: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Les </a:t>
            </a:r>
            <a:r>
              <a:rPr lang="en-US" altLang="fr-FR" sz="1600" dirty="0" err="1">
                <a:latin typeface="Verdana" panose="020B0604030504040204" pitchFamily="34" charset="0"/>
                <a:ea typeface="굴림" panose="020B0600000101010101" pitchFamily="34" charset="-127"/>
              </a:rPr>
              <a:t>centres</a:t>
            </a:r>
            <a:r>
              <a:rPr lang="en-US" altLang="fr-FR" sz="1600" dirty="0">
                <a:latin typeface="Verdana" panose="020B0604030504040204" pitchFamily="34" charset="0"/>
                <a:ea typeface="굴림" panose="020B0600000101010101" pitchFamily="34" charset="-127"/>
              </a:rPr>
              <a:t> de detention (25)</a:t>
            </a: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Les </a:t>
            </a:r>
            <a:r>
              <a:rPr lang="en-US" altLang="fr-FR" sz="1600" dirty="0" err="1">
                <a:latin typeface="Verdana" panose="020B0604030504040204" pitchFamily="34" charset="0"/>
                <a:ea typeface="굴림" panose="020B0600000101010101" pitchFamily="34" charset="-127"/>
              </a:rPr>
              <a:t>centres</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pénitentiaires</a:t>
            </a:r>
            <a:r>
              <a:rPr lang="en-US" altLang="fr-FR" sz="1600" dirty="0">
                <a:latin typeface="Verdana" panose="020B0604030504040204" pitchFamily="34" charset="0"/>
                <a:ea typeface="굴림" panose="020B0600000101010101" pitchFamily="34" charset="-127"/>
              </a:rPr>
              <a:t> (59)</a:t>
            </a:r>
            <a:endParaRPr lang="en-US" altLang="fr-FR" sz="1600" dirty="0"/>
          </a:p>
        </p:txBody>
      </p:sp>
    </p:spTree>
    <p:extLst>
      <p:ext uri="{BB962C8B-B14F-4D97-AF65-F5344CB8AC3E}">
        <p14:creationId xmlns:p14="http://schemas.microsoft.com/office/powerpoint/2010/main" val="2673837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err="1"/>
              <a:t>Sujets</a:t>
            </a:r>
            <a:r>
              <a:rPr lang="en-US" altLang="fr-FR" dirty="0"/>
              <a:t> de </a:t>
            </a:r>
            <a:r>
              <a:rPr lang="en-US" altLang="fr-FR" dirty="0" err="1"/>
              <a:t>prière</a:t>
            </a:r>
            <a:endParaRPr lang="en-US" altLang="fr-FR" dirty="0"/>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r>
              <a:rPr lang="fr-FR" dirty="0"/>
              <a:t>Réunion de « rentrée » lundi 12</a:t>
            </a:r>
          </a:p>
          <a:p>
            <a:r>
              <a:rPr lang="fr-FR" dirty="0"/>
              <a:t>Nouvel aumônier</a:t>
            </a:r>
          </a:p>
          <a:p>
            <a:r>
              <a:rPr lang="fr-FR" dirty="0"/>
              <a:t>Préférence pour une femme</a:t>
            </a:r>
          </a:p>
          <a:p>
            <a:r>
              <a:rPr lang="fr-FR" dirty="0"/>
              <a:t>Un nouvel aumônier régional</a:t>
            </a:r>
          </a:p>
        </p:txBody>
      </p:sp>
    </p:spTree>
    <p:extLst>
      <p:ext uri="{BB962C8B-B14F-4D97-AF65-F5344CB8AC3E}">
        <p14:creationId xmlns:p14="http://schemas.microsoft.com/office/powerpoint/2010/main" val="86982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err="1"/>
              <a:t>Sujets</a:t>
            </a:r>
            <a:r>
              <a:rPr lang="en-US" altLang="fr-FR" dirty="0"/>
              <a:t> de </a:t>
            </a:r>
            <a:r>
              <a:rPr lang="en-US" altLang="fr-FR" dirty="0" err="1"/>
              <a:t>prière</a:t>
            </a:r>
            <a:endParaRPr lang="en-US" altLang="fr-FR" dirty="0"/>
          </a:p>
        </p:txBody>
      </p:sp>
      <p:sp>
        <p:nvSpPr>
          <p:cNvPr id="2" name="Espace réservé du contenu 1">
            <a:extLst>
              <a:ext uri="{FF2B5EF4-FFF2-40B4-BE49-F238E27FC236}">
                <a16:creationId xmlns:a16="http://schemas.microsoft.com/office/drawing/2014/main" id="{028DAABD-E966-0703-4E5B-608661159944}"/>
              </a:ext>
            </a:extLst>
          </p:cNvPr>
          <p:cNvSpPr>
            <a:spLocks noGrp="1"/>
          </p:cNvSpPr>
          <p:nvPr>
            <p:ph idx="1"/>
          </p:nvPr>
        </p:nvSpPr>
        <p:spPr/>
        <p:txBody>
          <a:bodyPr/>
          <a:lstStyle/>
          <a:p>
            <a:r>
              <a:rPr lang="fr-FR" dirty="0"/>
              <a:t>Réunion de « rentrée » lundi 12</a:t>
            </a:r>
          </a:p>
          <a:p>
            <a:r>
              <a:rPr lang="fr-FR" dirty="0"/>
              <a:t>Nouvel aumônier</a:t>
            </a:r>
          </a:p>
          <a:p>
            <a:r>
              <a:rPr lang="fr-FR" dirty="0"/>
              <a:t>Préférence pour une femme</a:t>
            </a:r>
          </a:p>
          <a:p>
            <a:r>
              <a:rPr lang="fr-FR" dirty="0"/>
              <a:t>Un nouvel aumônier régional</a:t>
            </a:r>
          </a:p>
          <a:p>
            <a:r>
              <a:rPr lang="fr-FR" dirty="0"/>
              <a:t>Le statut d’aumônier</a:t>
            </a:r>
          </a:p>
          <a:p>
            <a:pPr marL="0" indent="0">
              <a:buNone/>
            </a:pPr>
            <a:endParaRPr lang="fr-FR" dirty="0"/>
          </a:p>
        </p:txBody>
      </p:sp>
    </p:spTree>
    <p:extLst>
      <p:ext uri="{BB962C8B-B14F-4D97-AF65-F5344CB8AC3E}">
        <p14:creationId xmlns:p14="http://schemas.microsoft.com/office/powerpoint/2010/main" val="2691887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Les </a:t>
            </a:r>
            <a:r>
              <a:rPr lang="en-US" altLang="fr-FR" dirty="0" err="1"/>
              <a:t>différentes</a:t>
            </a:r>
            <a:r>
              <a:rPr lang="en-US" altLang="fr-FR" dirty="0"/>
              <a:t> prisons</a:t>
            </a:r>
          </a:p>
        </p:txBody>
      </p:sp>
      <p:sp>
        <p:nvSpPr>
          <p:cNvPr id="17411" name="Rectangle 3">
            <a:extLst>
              <a:ext uri="{FF2B5EF4-FFF2-40B4-BE49-F238E27FC236}">
                <a16:creationId xmlns:a16="http://schemas.microsoft.com/office/drawing/2014/main" id="{DEC94F19-9D6E-5D63-1C00-AC6135ABE686}"/>
              </a:ext>
            </a:extLst>
          </p:cNvPr>
          <p:cNvSpPr>
            <a:spLocks noGrp="1" noChangeArrowheads="1"/>
          </p:cNvSpPr>
          <p:nvPr>
            <p:ph type="body" idx="1"/>
          </p:nvPr>
        </p:nvSpPr>
        <p:spPr>
          <a:xfrm>
            <a:off x="1143000" y="2814638"/>
            <a:ext cx="6705600" cy="2976562"/>
          </a:xfrm>
        </p:spPr>
        <p:txBody>
          <a:bodyPr/>
          <a:lstStyle/>
          <a:p>
            <a:pPr>
              <a:lnSpc>
                <a:spcPct val="80000"/>
              </a:lnSpc>
            </a:pPr>
            <a:r>
              <a:rPr lang="en-US" altLang="ko-KR" sz="1600" dirty="0">
                <a:latin typeface="Verdana" panose="020B0604030504040204" pitchFamily="34" charset="0"/>
                <a:ea typeface="굴림" panose="020B0600000101010101" pitchFamily="34" charset="-127"/>
              </a:rPr>
              <a:t>Les </a:t>
            </a:r>
            <a:r>
              <a:rPr lang="en-US" altLang="ko-KR" sz="1600" dirty="0" err="1">
                <a:latin typeface="Verdana" panose="020B0604030504040204" pitchFamily="34" charset="0"/>
                <a:ea typeface="굴림" panose="020B0600000101010101" pitchFamily="34" charset="-127"/>
              </a:rPr>
              <a:t>maisons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d’arrêt</a:t>
            </a:r>
            <a:r>
              <a:rPr lang="en-US" altLang="ko-KR" sz="1600" dirty="0">
                <a:latin typeface="Verdana" panose="020B0604030504040204" pitchFamily="34" charset="0"/>
                <a:ea typeface="굴림" panose="020B0600000101010101" pitchFamily="34" charset="-127"/>
              </a:rPr>
              <a:t> (82)</a:t>
            </a:r>
          </a:p>
          <a:p>
            <a:pPr>
              <a:lnSpc>
                <a:spcPct val="80000"/>
              </a:lnSpc>
            </a:pPr>
            <a:endParaRPr lang="en-US" altLang="ko-KR" sz="1600" dirty="0">
              <a:latin typeface="Verdana" panose="020B0604030504040204" pitchFamily="34" charset="0"/>
              <a:ea typeface="굴림" panose="020B0600000101010101" pitchFamily="34" charset="-127"/>
            </a:endParaRPr>
          </a:p>
          <a:p>
            <a:pPr>
              <a:lnSpc>
                <a:spcPct val="80000"/>
              </a:lnSpc>
            </a:pPr>
            <a:r>
              <a:rPr lang="en-US" altLang="ko-KR" sz="1600" dirty="0">
                <a:latin typeface="Verdana" panose="020B0604030504040204" pitchFamily="34" charset="0"/>
                <a:ea typeface="굴림" panose="020B0600000101010101" pitchFamily="34" charset="-127"/>
              </a:rPr>
              <a:t>Les </a:t>
            </a:r>
            <a:r>
              <a:rPr lang="en-US" altLang="ko-KR" sz="1600" dirty="0" err="1">
                <a:latin typeface="Verdana" panose="020B0604030504040204" pitchFamily="34" charset="0"/>
                <a:ea typeface="굴림" panose="020B0600000101010101" pitchFamily="34" charset="-127"/>
              </a:rPr>
              <a:t>maisons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centrales</a:t>
            </a:r>
            <a:r>
              <a:rPr lang="en-US" altLang="ko-KR" sz="1600" dirty="0">
                <a:latin typeface="Verdana" panose="020B0604030504040204" pitchFamily="34" charset="0"/>
                <a:ea typeface="굴림" panose="020B0600000101010101" pitchFamily="34" charset="-127"/>
              </a:rPr>
              <a:t> (6)</a:t>
            </a: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Les </a:t>
            </a:r>
            <a:r>
              <a:rPr lang="en-US" altLang="fr-FR" sz="1600" dirty="0" err="1">
                <a:latin typeface="Verdana" panose="020B0604030504040204" pitchFamily="34" charset="0"/>
                <a:ea typeface="굴림" panose="020B0600000101010101" pitchFamily="34" charset="-127"/>
              </a:rPr>
              <a:t>centres</a:t>
            </a:r>
            <a:r>
              <a:rPr lang="en-US" altLang="fr-FR" sz="1600" dirty="0">
                <a:latin typeface="Verdana" panose="020B0604030504040204" pitchFamily="34" charset="0"/>
                <a:ea typeface="굴림" panose="020B0600000101010101" pitchFamily="34" charset="-127"/>
              </a:rPr>
              <a:t> de detention (25)</a:t>
            </a: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Les </a:t>
            </a:r>
            <a:r>
              <a:rPr lang="en-US" altLang="fr-FR" sz="1600" dirty="0" err="1">
                <a:latin typeface="Verdana" panose="020B0604030504040204" pitchFamily="34" charset="0"/>
                <a:ea typeface="굴림" panose="020B0600000101010101" pitchFamily="34" charset="-127"/>
              </a:rPr>
              <a:t>centres</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pénitentiaires</a:t>
            </a:r>
            <a:r>
              <a:rPr lang="en-US" altLang="fr-FR" sz="1600" dirty="0">
                <a:latin typeface="Verdana" panose="020B0604030504040204" pitchFamily="34" charset="0"/>
                <a:ea typeface="굴림" panose="020B0600000101010101" pitchFamily="34" charset="-127"/>
              </a:rPr>
              <a:t> (59)</a:t>
            </a: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Les </a:t>
            </a:r>
            <a:r>
              <a:rPr lang="en-US" altLang="fr-FR" sz="1600" dirty="0" err="1">
                <a:latin typeface="Verdana" panose="020B0604030504040204" pitchFamily="34" charset="0"/>
                <a:ea typeface="굴림" panose="020B0600000101010101" pitchFamily="34" charset="-127"/>
              </a:rPr>
              <a:t>centres</a:t>
            </a:r>
            <a:r>
              <a:rPr lang="en-US" altLang="fr-FR" sz="1600" dirty="0">
                <a:latin typeface="Verdana" panose="020B0604030504040204" pitchFamily="34" charset="0"/>
                <a:ea typeface="굴림" panose="020B0600000101010101" pitchFamily="34" charset="-127"/>
              </a:rPr>
              <a:t> de semi-liberté </a:t>
            </a:r>
            <a:r>
              <a:rPr lang="en-US" altLang="fr-FR" sz="1600">
                <a:latin typeface="Verdana" panose="020B0604030504040204" pitchFamily="34" charset="0"/>
                <a:ea typeface="굴림" panose="020B0600000101010101" pitchFamily="34" charset="-127"/>
              </a:rPr>
              <a:t>(9 - 14000)</a:t>
            </a:r>
            <a:endParaRPr lang="en-US" altLang="fr-FR" sz="1600" dirty="0">
              <a:latin typeface="Verdana" panose="020B0604030504040204" pitchFamily="34" charset="0"/>
              <a:ea typeface="굴림" panose="020B0600000101010101" pitchFamily="34" charset="-127"/>
            </a:endParaRPr>
          </a:p>
        </p:txBody>
      </p:sp>
    </p:spTree>
    <p:extLst>
      <p:ext uri="{BB962C8B-B14F-4D97-AF65-F5344CB8AC3E}">
        <p14:creationId xmlns:p14="http://schemas.microsoft.com/office/powerpoint/2010/main" val="3878025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a:t>Les </a:t>
            </a:r>
            <a:r>
              <a:rPr lang="en-US" altLang="fr-FR" dirty="0" err="1"/>
              <a:t>différentes</a:t>
            </a:r>
            <a:r>
              <a:rPr lang="en-US" altLang="fr-FR" dirty="0"/>
              <a:t> prisons</a:t>
            </a:r>
          </a:p>
        </p:txBody>
      </p:sp>
      <p:sp>
        <p:nvSpPr>
          <p:cNvPr id="17411" name="Rectangle 3">
            <a:extLst>
              <a:ext uri="{FF2B5EF4-FFF2-40B4-BE49-F238E27FC236}">
                <a16:creationId xmlns:a16="http://schemas.microsoft.com/office/drawing/2014/main" id="{DEC94F19-9D6E-5D63-1C00-AC6135ABE686}"/>
              </a:ext>
            </a:extLst>
          </p:cNvPr>
          <p:cNvSpPr>
            <a:spLocks noGrp="1" noChangeArrowheads="1"/>
          </p:cNvSpPr>
          <p:nvPr>
            <p:ph type="body" idx="1"/>
          </p:nvPr>
        </p:nvSpPr>
        <p:spPr>
          <a:xfrm>
            <a:off x="1143000" y="2814638"/>
            <a:ext cx="6705600" cy="2976562"/>
          </a:xfrm>
        </p:spPr>
        <p:txBody>
          <a:bodyPr/>
          <a:lstStyle/>
          <a:p>
            <a:pPr>
              <a:lnSpc>
                <a:spcPct val="80000"/>
              </a:lnSpc>
            </a:pPr>
            <a:r>
              <a:rPr lang="en-US" altLang="ko-KR" sz="1600" dirty="0">
                <a:latin typeface="Verdana" panose="020B0604030504040204" pitchFamily="34" charset="0"/>
                <a:ea typeface="굴림" panose="020B0600000101010101" pitchFamily="34" charset="-127"/>
              </a:rPr>
              <a:t>Les </a:t>
            </a:r>
            <a:r>
              <a:rPr lang="en-US" altLang="ko-KR" sz="1600" dirty="0" err="1">
                <a:latin typeface="Verdana" panose="020B0604030504040204" pitchFamily="34" charset="0"/>
                <a:ea typeface="굴림" panose="020B0600000101010101" pitchFamily="34" charset="-127"/>
              </a:rPr>
              <a:t>maisons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d’arrêt</a:t>
            </a:r>
            <a:r>
              <a:rPr lang="en-US" altLang="ko-KR" sz="1600" dirty="0">
                <a:latin typeface="Verdana" panose="020B0604030504040204" pitchFamily="34" charset="0"/>
                <a:ea typeface="굴림" panose="020B0600000101010101" pitchFamily="34" charset="-127"/>
              </a:rPr>
              <a:t> (82)</a:t>
            </a:r>
          </a:p>
          <a:p>
            <a:pPr>
              <a:lnSpc>
                <a:spcPct val="80000"/>
              </a:lnSpc>
            </a:pPr>
            <a:endParaRPr lang="en-US" altLang="ko-KR" sz="1600" dirty="0">
              <a:latin typeface="Verdana" panose="020B0604030504040204" pitchFamily="34" charset="0"/>
              <a:ea typeface="굴림" panose="020B0600000101010101" pitchFamily="34" charset="-127"/>
            </a:endParaRPr>
          </a:p>
          <a:p>
            <a:pPr>
              <a:lnSpc>
                <a:spcPct val="80000"/>
              </a:lnSpc>
            </a:pPr>
            <a:r>
              <a:rPr lang="en-US" altLang="ko-KR" sz="1600" dirty="0">
                <a:latin typeface="Verdana" panose="020B0604030504040204" pitchFamily="34" charset="0"/>
                <a:ea typeface="굴림" panose="020B0600000101010101" pitchFamily="34" charset="-127"/>
              </a:rPr>
              <a:t>Les </a:t>
            </a:r>
            <a:r>
              <a:rPr lang="en-US" altLang="ko-KR" sz="1600" dirty="0" err="1">
                <a:latin typeface="Verdana" panose="020B0604030504040204" pitchFamily="34" charset="0"/>
                <a:ea typeface="굴림" panose="020B0600000101010101" pitchFamily="34" charset="-127"/>
              </a:rPr>
              <a:t>maisons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centrales</a:t>
            </a:r>
            <a:r>
              <a:rPr lang="en-US" altLang="ko-KR" sz="1600" dirty="0">
                <a:latin typeface="Verdana" panose="020B0604030504040204" pitchFamily="34" charset="0"/>
                <a:ea typeface="굴림" panose="020B0600000101010101" pitchFamily="34" charset="-127"/>
              </a:rPr>
              <a:t> (6)</a:t>
            </a: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Les </a:t>
            </a:r>
            <a:r>
              <a:rPr lang="en-US" altLang="fr-FR" sz="1600" dirty="0" err="1">
                <a:latin typeface="Verdana" panose="020B0604030504040204" pitchFamily="34" charset="0"/>
                <a:ea typeface="굴림" panose="020B0600000101010101" pitchFamily="34" charset="-127"/>
              </a:rPr>
              <a:t>centres</a:t>
            </a:r>
            <a:r>
              <a:rPr lang="en-US" altLang="fr-FR" sz="1600" dirty="0">
                <a:latin typeface="Verdana" panose="020B0604030504040204" pitchFamily="34" charset="0"/>
                <a:ea typeface="굴림" panose="020B0600000101010101" pitchFamily="34" charset="-127"/>
              </a:rPr>
              <a:t> de detention (25)</a:t>
            </a: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Les </a:t>
            </a:r>
            <a:r>
              <a:rPr lang="en-US" altLang="fr-FR" sz="1600" dirty="0" err="1">
                <a:latin typeface="Verdana" panose="020B0604030504040204" pitchFamily="34" charset="0"/>
                <a:ea typeface="굴림" panose="020B0600000101010101" pitchFamily="34" charset="-127"/>
              </a:rPr>
              <a:t>centres</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pénitentiaires</a:t>
            </a:r>
            <a:r>
              <a:rPr lang="en-US" altLang="fr-FR" sz="1600" dirty="0">
                <a:latin typeface="Verdana" panose="020B0604030504040204" pitchFamily="34" charset="0"/>
                <a:ea typeface="굴림" panose="020B0600000101010101" pitchFamily="34" charset="-127"/>
              </a:rPr>
              <a:t> (59)</a:t>
            </a: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Les </a:t>
            </a:r>
            <a:r>
              <a:rPr lang="en-US" altLang="fr-FR" sz="1600" dirty="0" err="1">
                <a:latin typeface="Verdana" panose="020B0604030504040204" pitchFamily="34" charset="0"/>
                <a:ea typeface="굴림" panose="020B0600000101010101" pitchFamily="34" charset="-127"/>
              </a:rPr>
              <a:t>centres</a:t>
            </a:r>
            <a:r>
              <a:rPr lang="en-US" altLang="fr-FR" sz="1600" dirty="0">
                <a:latin typeface="Verdana" panose="020B0604030504040204" pitchFamily="34" charset="0"/>
                <a:ea typeface="굴림" panose="020B0600000101010101" pitchFamily="34" charset="-127"/>
              </a:rPr>
              <a:t> de semi-liberté (9)</a:t>
            </a:r>
          </a:p>
          <a:p>
            <a:pPr>
              <a:lnSpc>
                <a:spcPct val="80000"/>
              </a:lnSpc>
            </a:pPr>
            <a:endParaRPr lang="en-US" altLang="fr-FR" sz="1600" dirty="0">
              <a:latin typeface="Verdana" panose="020B0604030504040204" pitchFamily="34" charset="0"/>
              <a:ea typeface="굴림" panose="020B0600000101010101" pitchFamily="34" charset="-127"/>
            </a:endParaRPr>
          </a:p>
          <a:p>
            <a:pPr>
              <a:lnSpc>
                <a:spcPct val="80000"/>
              </a:lnSpc>
            </a:pPr>
            <a:r>
              <a:rPr lang="en-US" altLang="fr-FR" sz="1600" dirty="0">
                <a:latin typeface="Verdana" panose="020B0604030504040204" pitchFamily="34" charset="0"/>
                <a:ea typeface="굴림" panose="020B0600000101010101" pitchFamily="34" charset="-127"/>
              </a:rPr>
              <a:t>Les </a:t>
            </a:r>
            <a:r>
              <a:rPr lang="en-US" altLang="fr-FR" sz="1600" dirty="0" err="1">
                <a:latin typeface="Verdana" panose="020B0604030504040204" pitchFamily="34" charset="0"/>
                <a:ea typeface="굴림" panose="020B0600000101010101" pitchFamily="34" charset="-127"/>
              </a:rPr>
              <a:t>établissements</a:t>
            </a:r>
            <a:r>
              <a:rPr lang="en-US" altLang="fr-FR" sz="1600" dirty="0">
                <a:latin typeface="Verdana" panose="020B0604030504040204" pitchFamily="34" charset="0"/>
                <a:ea typeface="굴림" panose="020B0600000101010101" pitchFamily="34" charset="-127"/>
              </a:rPr>
              <a:t> </a:t>
            </a:r>
            <a:r>
              <a:rPr lang="en-US" altLang="fr-FR" sz="1600" dirty="0" err="1">
                <a:latin typeface="Verdana" panose="020B0604030504040204" pitchFamily="34" charset="0"/>
                <a:ea typeface="굴림" panose="020B0600000101010101" pitchFamily="34" charset="-127"/>
              </a:rPr>
              <a:t>pénitentiaires</a:t>
            </a:r>
            <a:r>
              <a:rPr lang="en-US" altLang="fr-FR" sz="1600" dirty="0">
                <a:latin typeface="Verdana" panose="020B0604030504040204" pitchFamily="34" charset="0"/>
                <a:ea typeface="굴림" panose="020B0600000101010101" pitchFamily="34" charset="-127"/>
              </a:rPr>
              <a:t> pour </a:t>
            </a:r>
            <a:r>
              <a:rPr lang="en-US" altLang="fr-FR" sz="1600" dirty="0" err="1">
                <a:latin typeface="Verdana" panose="020B0604030504040204" pitchFamily="34" charset="0"/>
                <a:ea typeface="굴림" panose="020B0600000101010101" pitchFamily="34" charset="-127"/>
              </a:rPr>
              <a:t>mineurs</a:t>
            </a:r>
            <a:r>
              <a:rPr lang="en-US" altLang="fr-FR" sz="1600" dirty="0">
                <a:latin typeface="Verdana" panose="020B0604030504040204" pitchFamily="34" charset="0"/>
                <a:ea typeface="굴림" panose="020B0600000101010101" pitchFamily="34" charset="-127"/>
              </a:rPr>
              <a:t> (6)</a:t>
            </a:r>
          </a:p>
        </p:txBody>
      </p:sp>
    </p:spTree>
    <p:extLst>
      <p:ext uri="{BB962C8B-B14F-4D97-AF65-F5344CB8AC3E}">
        <p14:creationId xmlns:p14="http://schemas.microsoft.com/office/powerpoint/2010/main" val="3255356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err="1"/>
              <a:t>Quelques</a:t>
            </a:r>
            <a:r>
              <a:rPr lang="en-US" altLang="fr-FR" dirty="0"/>
              <a:t> chiffres</a:t>
            </a:r>
          </a:p>
        </p:txBody>
      </p:sp>
      <p:sp>
        <p:nvSpPr>
          <p:cNvPr id="17411" name="Rectangle 3">
            <a:extLst>
              <a:ext uri="{FF2B5EF4-FFF2-40B4-BE49-F238E27FC236}">
                <a16:creationId xmlns:a16="http://schemas.microsoft.com/office/drawing/2014/main" id="{DEC94F19-9D6E-5D63-1C00-AC6135ABE686}"/>
              </a:ext>
            </a:extLst>
          </p:cNvPr>
          <p:cNvSpPr>
            <a:spLocks noGrp="1" noChangeArrowheads="1"/>
          </p:cNvSpPr>
          <p:nvPr>
            <p:ph type="body" idx="1"/>
          </p:nvPr>
        </p:nvSpPr>
        <p:spPr>
          <a:xfrm>
            <a:off x="1143000" y="2814638"/>
            <a:ext cx="6705600" cy="2976562"/>
          </a:xfrm>
        </p:spPr>
        <p:txBody>
          <a:bodyPr/>
          <a:lstStyle/>
          <a:p>
            <a:pPr>
              <a:lnSpc>
                <a:spcPct val="80000"/>
              </a:lnSpc>
            </a:pPr>
            <a:r>
              <a:rPr lang="en-US" altLang="ko-KR" sz="1600" dirty="0">
                <a:latin typeface="Verdana" panose="020B0604030504040204" pitchFamily="34" charset="0"/>
                <a:ea typeface="굴림" panose="020B0600000101010101" pitchFamily="34" charset="-127"/>
              </a:rPr>
              <a:t>Environ 71 000 </a:t>
            </a:r>
            <a:r>
              <a:rPr lang="en-US" altLang="ko-KR" sz="1600" dirty="0" err="1">
                <a:latin typeface="Verdana" panose="020B0604030504040204" pitchFamily="34" charset="0"/>
                <a:ea typeface="굴림" panose="020B0600000101010101" pitchFamily="34" charset="-127"/>
              </a:rPr>
              <a:t>détenus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en</a:t>
            </a:r>
            <a:r>
              <a:rPr lang="en-US" altLang="ko-KR" sz="1600" dirty="0">
                <a:latin typeface="Verdana" panose="020B0604030504040204" pitchFamily="34" charset="0"/>
                <a:ea typeface="굴림" panose="020B0600000101010101" pitchFamily="34" charset="-127"/>
              </a:rPr>
              <a:t> France</a:t>
            </a:r>
          </a:p>
          <a:p>
            <a:pPr marL="0" indent="0">
              <a:lnSpc>
                <a:spcPct val="80000"/>
              </a:lnSpc>
              <a:buNone/>
            </a:pPr>
            <a:endParaRPr lang="en-US" altLang="ko-KR" sz="1600" dirty="0">
              <a:latin typeface="Verdana" panose="020B0604030504040204" pitchFamily="34" charset="0"/>
              <a:ea typeface="굴림" panose="020B0600000101010101" pitchFamily="34" charset="-127"/>
            </a:endParaRPr>
          </a:p>
        </p:txBody>
      </p:sp>
    </p:spTree>
    <p:extLst>
      <p:ext uri="{BB962C8B-B14F-4D97-AF65-F5344CB8AC3E}">
        <p14:creationId xmlns:p14="http://schemas.microsoft.com/office/powerpoint/2010/main" val="632216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1B6860-A696-452B-991B-4A256658751A}"/>
              </a:ext>
            </a:extLst>
          </p:cNvPr>
          <p:cNvSpPr>
            <a:spLocks noGrp="1" noChangeArrowheads="1"/>
          </p:cNvSpPr>
          <p:nvPr>
            <p:ph type="title"/>
          </p:nvPr>
        </p:nvSpPr>
        <p:spPr>
          <a:xfrm>
            <a:off x="2057400" y="838200"/>
            <a:ext cx="6403032" cy="792163"/>
          </a:xfrm>
          <a:extLst>
            <a:ext uri="{AF507438-7753-43E0-B8FC-AC1667EBCBE1}">
              <a14:hiddenEffects xmlns:a14="http://schemas.microsoft.com/office/drawing/2010/main">
                <a:effectLst>
                  <a:outerShdw algn="ctr" rotWithShape="0">
                    <a:schemeClr val="hlink"/>
                  </a:outerShdw>
                </a:effectLst>
              </a14:hiddenEffects>
            </a:ext>
          </a:extLst>
        </p:spPr>
        <p:txBody>
          <a:bodyPr/>
          <a:lstStyle/>
          <a:p>
            <a:r>
              <a:rPr lang="en-US" altLang="fr-FR" dirty="0" err="1"/>
              <a:t>Quelques</a:t>
            </a:r>
            <a:r>
              <a:rPr lang="en-US" altLang="fr-FR" dirty="0"/>
              <a:t> chiffres</a:t>
            </a:r>
          </a:p>
        </p:txBody>
      </p:sp>
      <p:sp>
        <p:nvSpPr>
          <p:cNvPr id="17411" name="Rectangle 3">
            <a:extLst>
              <a:ext uri="{FF2B5EF4-FFF2-40B4-BE49-F238E27FC236}">
                <a16:creationId xmlns:a16="http://schemas.microsoft.com/office/drawing/2014/main" id="{DEC94F19-9D6E-5D63-1C00-AC6135ABE686}"/>
              </a:ext>
            </a:extLst>
          </p:cNvPr>
          <p:cNvSpPr>
            <a:spLocks noGrp="1" noChangeArrowheads="1"/>
          </p:cNvSpPr>
          <p:nvPr>
            <p:ph type="body" idx="1"/>
          </p:nvPr>
        </p:nvSpPr>
        <p:spPr>
          <a:xfrm>
            <a:off x="1143000" y="2814638"/>
            <a:ext cx="6705600" cy="2976562"/>
          </a:xfrm>
        </p:spPr>
        <p:txBody>
          <a:bodyPr/>
          <a:lstStyle/>
          <a:p>
            <a:pPr>
              <a:lnSpc>
                <a:spcPct val="80000"/>
              </a:lnSpc>
            </a:pPr>
            <a:r>
              <a:rPr lang="en-US" altLang="ko-KR" sz="1600" dirty="0">
                <a:latin typeface="Verdana" panose="020B0604030504040204" pitchFamily="34" charset="0"/>
                <a:ea typeface="굴림" panose="020B0600000101010101" pitchFamily="34" charset="-127"/>
              </a:rPr>
              <a:t>Environ 71 000 </a:t>
            </a:r>
            <a:r>
              <a:rPr lang="en-US" altLang="ko-KR" sz="1600" dirty="0" err="1">
                <a:latin typeface="Verdana" panose="020B0604030504040204" pitchFamily="34" charset="0"/>
                <a:ea typeface="굴림" panose="020B0600000101010101" pitchFamily="34" charset="-127"/>
              </a:rPr>
              <a:t>détenus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en</a:t>
            </a:r>
            <a:r>
              <a:rPr lang="en-US" altLang="ko-KR" sz="1600" dirty="0">
                <a:latin typeface="Verdana" panose="020B0604030504040204" pitchFamily="34" charset="0"/>
                <a:ea typeface="굴림" panose="020B0600000101010101" pitchFamily="34" charset="-127"/>
              </a:rPr>
              <a:t> France</a:t>
            </a:r>
          </a:p>
          <a:p>
            <a:pPr>
              <a:lnSpc>
                <a:spcPct val="80000"/>
              </a:lnSpc>
            </a:pPr>
            <a:endParaRPr lang="en-US" altLang="ko-KR" sz="1600" dirty="0">
              <a:latin typeface="Verdana" panose="020B0604030504040204" pitchFamily="34" charset="0"/>
              <a:ea typeface="굴림" panose="020B0600000101010101" pitchFamily="34" charset="-127"/>
            </a:endParaRPr>
          </a:p>
          <a:p>
            <a:pPr>
              <a:lnSpc>
                <a:spcPct val="80000"/>
              </a:lnSpc>
            </a:pPr>
            <a:r>
              <a:rPr lang="en-US" altLang="ko-KR" sz="1600" dirty="0">
                <a:latin typeface="Verdana" panose="020B0604030504040204" pitchFamily="34" charset="0"/>
                <a:ea typeface="굴림" panose="020B0600000101010101" pitchFamily="34" charset="-127"/>
              </a:rPr>
              <a:t>Environ 170 000 </a:t>
            </a:r>
            <a:r>
              <a:rPr lang="en-US" altLang="ko-KR" sz="1600" dirty="0" err="1">
                <a:latin typeface="Verdana" panose="020B0604030504040204" pitchFamily="34" charset="0"/>
                <a:ea typeface="굴림" panose="020B0600000101010101" pitchFamily="34" charset="-127"/>
              </a:rPr>
              <a:t>personnes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suivies</a:t>
            </a:r>
            <a:r>
              <a:rPr lang="en-US" altLang="ko-KR" sz="1600" dirty="0">
                <a:latin typeface="Verdana" panose="020B0604030504040204" pitchFamily="34" charset="0"/>
                <a:ea typeface="굴림" panose="020B0600000101010101" pitchFamily="34" charset="-127"/>
              </a:rPr>
              <a:t> </a:t>
            </a:r>
            <a:r>
              <a:rPr lang="en-US" altLang="ko-KR" sz="1600" dirty="0" err="1">
                <a:latin typeface="Verdana" panose="020B0604030504040204" pitchFamily="34" charset="0"/>
                <a:ea typeface="굴림" panose="020B0600000101010101" pitchFamily="34" charset="-127"/>
              </a:rPr>
              <a:t>en</a:t>
            </a:r>
            <a:r>
              <a:rPr lang="en-US" altLang="ko-KR" sz="1600" dirty="0">
                <a:latin typeface="Verdana" panose="020B0604030504040204" pitchFamily="34" charset="0"/>
                <a:ea typeface="굴림" panose="020B0600000101010101" pitchFamily="34" charset="-127"/>
              </a:rPr>
              <a:t> milieu </a:t>
            </a:r>
            <a:r>
              <a:rPr lang="en-US" altLang="ko-KR" sz="1600" dirty="0" err="1">
                <a:latin typeface="Verdana" panose="020B0604030504040204" pitchFamily="34" charset="0"/>
                <a:ea typeface="굴림" panose="020B0600000101010101" pitchFamily="34" charset="-127"/>
              </a:rPr>
              <a:t>ouvert</a:t>
            </a:r>
            <a:endParaRPr lang="en-US" altLang="fr-FR" sz="1600" dirty="0"/>
          </a:p>
        </p:txBody>
      </p:sp>
    </p:spTree>
    <p:extLst>
      <p:ext uri="{BB962C8B-B14F-4D97-AF65-F5344CB8AC3E}">
        <p14:creationId xmlns:p14="http://schemas.microsoft.com/office/powerpoint/2010/main" val="2822886431"/>
      </p:ext>
    </p:extLst>
  </p:cSld>
  <p:clrMapOvr>
    <a:masterClrMapping/>
  </p:clrMapOvr>
</p:sld>
</file>

<file path=ppt/theme/theme1.xml><?xml version="1.0" encoding="utf-8"?>
<a:theme xmlns:a="http://schemas.openxmlformats.org/drawingml/2006/main" name="powerpoint-template-24">
  <a:themeElements>
    <a:clrScheme name="powerpoint-template-24 9">
      <a:dk1>
        <a:srgbClr val="4D4D4D"/>
      </a:dk1>
      <a:lt1>
        <a:srgbClr val="FFFFFF"/>
      </a:lt1>
      <a:dk2>
        <a:srgbClr val="4D4D4D"/>
      </a:dk2>
      <a:lt2>
        <a:srgbClr val="2F404B"/>
      </a:lt2>
      <a:accent1>
        <a:srgbClr val="48596C"/>
      </a:accent1>
      <a:accent2>
        <a:srgbClr val="ADADAD"/>
      </a:accent2>
      <a:accent3>
        <a:srgbClr val="FFFFFF"/>
      </a:accent3>
      <a:accent4>
        <a:srgbClr val="404040"/>
      </a:accent4>
      <a:accent5>
        <a:srgbClr val="B1B5BA"/>
      </a:accent5>
      <a:accent6>
        <a:srgbClr val="9C9C9C"/>
      </a:accent6>
      <a:hlink>
        <a:srgbClr val="6282A1"/>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fr-FR"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0E0F83"/>
        </a:lt2>
        <a:accent1>
          <a:srgbClr val="4049D2"/>
        </a:accent1>
        <a:accent2>
          <a:srgbClr val="494FD9"/>
        </a:accent2>
        <a:accent3>
          <a:srgbClr val="FFFFFF"/>
        </a:accent3>
        <a:accent4>
          <a:srgbClr val="404040"/>
        </a:accent4>
        <a:accent5>
          <a:srgbClr val="AFB1E5"/>
        </a:accent5>
        <a:accent6>
          <a:srgbClr val="4147C4"/>
        </a:accent6>
        <a:hlink>
          <a:srgbClr val="757DD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4B8ACD"/>
        </a:lt2>
        <a:accent1>
          <a:srgbClr val="5C98C2"/>
        </a:accent1>
        <a:accent2>
          <a:srgbClr val="93BAD6"/>
        </a:accent2>
        <a:accent3>
          <a:srgbClr val="FFFFFF"/>
        </a:accent3>
        <a:accent4>
          <a:srgbClr val="404040"/>
        </a:accent4>
        <a:accent5>
          <a:srgbClr val="B5CADD"/>
        </a:accent5>
        <a:accent6>
          <a:srgbClr val="85A8C2"/>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114682"/>
        </a:lt2>
        <a:accent1>
          <a:srgbClr val="295B99"/>
        </a:accent1>
        <a:accent2>
          <a:srgbClr val="406DA6"/>
        </a:accent2>
        <a:accent3>
          <a:srgbClr val="FFFFFF"/>
        </a:accent3>
        <a:accent4>
          <a:srgbClr val="404040"/>
        </a:accent4>
        <a:accent5>
          <a:srgbClr val="ACB5CA"/>
        </a:accent5>
        <a:accent6>
          <a:srgbClr val="396296"/>
        </a:accent6>
        <a:hlink>
          <a:srgbClr val="5F84B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1984CC"/>
        </a:lt2>
        <a:accent1>
          <a:srgbClr val="0960AF"/>
        </a:accent1>
        <a:accent2>
          <a:srgbClr val="05438C"/>
        </a:accent2>
        <a:accent3>
          <a:srgbClr val="FFFFFF"/>
        </a:accent3>
        <a:accent4>
          <a:srgbClr val="404040"/>
        </a:accent4>
        <a:accent5>
          <a:srgbClr val="AAB6D4"/>
        </a:accent5>
        <a:accent6>
          <a:srgbClr val="043C7E"/>
        </a:accent6>
        <a:hlink>
          <a:srgbClr val="023069"/>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116DE4"/>
        </a:lt2>
        <a:accent1>
          <a:srgbClr val="235CAF"/>
        </a:accent1>
        <a:accent2>
          <a:srgbClr val="54A1EE"/>
        </a:accent2>
        <a:accent3>
          <a:srgbClr val="FFFFFF"/>
        </a:accent3>
        <a:accent4>
          <a:srgbClr val="404040"/>
        </a:accent4>
        <a:accent5>
          <a:srgbClr val="ACB5D4"/>
        </a:accent5>
        <a:accent6>
          <a:srgbClr val="4B91D8"/>
        </a:accent6>
        <a:hlink>
          <a:srgbClr val="1391E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032D50"/>
        </a:lt2>
        <a:accent1>
          <a:srgbClr val="2B6B95"/>
        </a:accent1>
        <a:accent2>
          <a:srgbClr val="073A61"/>
        </a:accent2>
        <a:accent3>
          <a:srgbClr val="FFFFFF"/>
        </a:accent3>
        <a:accent4>
          <a:srgbClr val="404040"/>
        </a:accent4>
        <a:accent5>
          <a:srgbClr val="ACBAC8"/>
        </a:accent5>
        <a:accent6>
          <a:srgbClr val="063457"/>
        </a:accent6>
        <a:hlink>
          <a:srgbClr val="15548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2F404B"/>
        </a:lt2>
        <a:accent1>
          <a:srgbClr val="48596C"/>
        </a:accent1>
        <a:accent2>
          <a:srgbClr val="ADADAD"/>
        </a:accent2>
        <a:accent3>
          <a:srgbClr val="FFFFFF"/>
        </a:accent3>
        <a:accent4>
          <a:srgbClr val="404040"/>
        </a:accent4>
        <a:accent5>
          <a:srgbClr val="B1B5BA"/>
        </a:accent5>
        <a:accent6>
          <a:srgbClr val="9C9C9C"/>
        </a:accent6>
        <a:hlink>
          <a:srgbClr val="6282A1"/>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powerpoint-template-24</Template>
  <TotalTime>6727</TotalTime>
  <Words>1363</Words>
  <Application>Microsoft Macintosh PowerPoint</Application>
  <PresentationFormat>Affichage à l'écran (4:3)</PresentationFormat>
  <Paragraphs>250</Paragraphs>
  <Slides>51</Slides>
  <Notes>50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51</vt:i4>
      </vt:variant>
    </vt:vector>
  </HeadingPairs>
  <TitlesOfParts>
    <vt:vector size="55" baseType="lpstr">
      <vt:lpstr>Arial</vt:lpstr>
      <vt:lpstr>Microsoft Sans Serif</vt:lpstr>
      <vt:lpstr>Verdana</vt:lpstr>
      <vt:lpstr>powerpoint-template-24</vt:lpstr>
      <vt:lpstr>Aumônerie des prisons</vt:lpstr>
      <vt:lpstr>Les différentes prisons</vt:lpstr>
      <vt:lpstr>Les différentes prisons</vt:lpstr>
      <vt:lpstr>Les différentes prisons</vt:lpstr>
      <vt:lpstr>Les différentes prisons</vt:lpstr>
      <vt:lpstr>Les différentes prisons</vt:lpstr>
      <vt:lpstr>Les différentes prisons</vt:lpstr>
      <vt:lpstr>Quelques chiffres</vt:lpstr>
      <vt:lpstr>Quelques chiffres</vt:lpstr>
      <vt:lpstr>Quelques chiffres</vt:lpstr>
      <vt:lpstr>Quelques chiffres</vt:lpstr>
      <vt:lpstr>Quelques chiffres</vt:lpstr>
      <vt:lpstr>Quelques chiffres</vt:lpstr>
      <vt:lpstr>E.P.M. Meyzieu</vt:lpstr>
      <vt:lpstr>Visite</vt:lpstr>
      <vt:lpstr>Une cellule</vt:lpstr>
      <vt:lpstr>Dans la vraie vie !</vt:lpstr>
      <vt:lpstr>Objectif de l’E.P.M.</vt:lpstr>
      <vt:lpstr>Qui travaille à l’E.P.M. ?</vt:lpstr>
      <vt:lpstr>Qui travaille à l’E.P.M. ?</vt:lpstr>
      <vt:lpstr>Qui travaille à l’E.P.M. ?</vt:lpstr>
      <vt:lpstr>Qui travaille à l’E.P.M. ?</vt:lpstr>
      <vt:lpstr>Qui travaille à l’E.P.M. ?</vt:lpstr>
      <vt:lpstr>Qui travaille à l’E.P.M. ?</vt:lpstr>
      <vt:lpstr>Qui travaille à l’E.P.M. ?</vt:lpstr>
      <vt:lpstr>Qui travaille à l’E.P.M. ?</vt:lpstr>
      <vt:lpstr>Qui vit à l’E.P.M. ?</vt:lpstr>
      <vt:lpstr>Et moi dans tout ça ? 😉</vt:lpstr>
      <vt:lpstr>Le code pénal</vt:lpstr>
      <vt:lpstr>Le code pénal</vt:lpstr>
      <vt:lpstr>Le code pénal</vt:lpstr>
      <vt:lpstr>Ma vie en prison…</vt:lpstr>
      <vt:lpstr>Regardons la Parole…</vt:lpstr>
      <vt:lpstr>La Bible</vt:lpstr>
      <vt:lpstr>La Bible</vt:lpstr>
      <vt:lpstr>La Bible</vt:lpstr>
      <vt:lpstr>La Bible</vt:lpstr>
      <vt:lpstr>La Bible</vt:lpstr>
      <vt:lpstr>La Bible</vt:lpstr>
      <vt:lpstr>La Bible</vt:lpstr>
      <vt:lpstr>La Bible</vt:lpstr>
      <vt:lpstr>La Bible</vt:lpstr>
      <vt:lpstr>Priez pour vos “ennemis”</vt:lpstr>
      <vt:lpstr>La Bible</vt:lpstr>
      <vt:lpstr>La Bible</vt:lpstr>
      <vt:lpstr>La Bible</vt:lpstr>
      <vt:lpstr>Sujets de prière</vt:lpstr>
      <vt:lpstr>Sujets de prière</vt:lpstr>
      <vt:lpstr>Sujets de prière</vt:lpstr>
      <vt:lpstr>Sujets de prière</vt:lpstr>
      <vt:lpstr>Sujets de prière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Aumônerie des prisons</dc:title>
  <dc:creator>Microsoft Office User</dc:creator>
  <cp:lastModifiedBy>Microsoft Office User</cp:lastModifiedBy>
  <cp:revision>32</cp:revision>
  <dcterms:created xsi:type="dcterms:W3CDTF">2022-09-06T10:02:00Z</dcterms:created>
  <dcterms:modified xsi:type="dcterms:W3CDTF">2022-09-11T07:09:01Z</dcterms:modified>
</cp:coreProperties>
</file>