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6"/>
  </p:notesMasterIdLst>
  <p:sldIdLst>
    <p:sldId id="286" r:id="rId2"/>
    <p:sldId id="301" r:id="rId3"/>
    <p:sldId id="288" r:id="rId4"/>
    <p:sldId id="287" r:id="rId5"/>
    <p:sldId id="285" r:id="rId6"/>
    <p:sldId id="291" r:id="rId7"/>
    <p:sldId id="292" r:id="rId8"/>
    <p:sldId id="296" r:id="rId9"/>
    <p:sldId id="295" r:id="rId10"/>
    <p:sldId id="297" r:id="rId11"/>
    <p:sldId id="298" r:id="rId12"/>
    <p:sldId id="299" r:id="rId13"/>
    <p:sldId id="300" r:id="rId14"/>
    <p:sldId id="30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ippe delbecque" initials="Pd" lastIdx="1" clrIdx="0">
    <p:extLst>
      <p:ext uri="{19B8F6BF-5375-455C-9EA6-DF929625EA0E}">
        <p15:presenceInfo xmlns:p15="http://schemas.microsoft.com/office/powerpoint/2012/main" userId="83b9255d9926899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03" autoAdjust="0"/>
    <p:restoredTop sz="94660"/>
  </p:normalViewPr>
  <p:slideViewPr>
    <p:cSldViewPr snapToGrid="0">
      <p:cViewPr varScale="1">
        <p:scale>
          <a:sx n="69" d="100"/>
          <a:sy n="69" d="100"/>
        </p:scale>
        <p:origin x="332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BEA99-BCE0-4174-A608-45B0C63F7195}" type="datetimeFigureOut">
              <a:rPr lang="fr-FR" smtClean="0"/>
              <a:t>03/09/2022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9B49B-4765-4A27-B2A7-63057F5846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15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046B-13B0-4C76-8A7B-234728BED10D}" type="datetime1">
              <a:rPr lang="en-US" smtClean="0"/>
              <a:t>9/3/2022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Message du 26 juin 2022, à Villefontaine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0CFE-5B92-4E0F-AE2A-B8432BEBD393}" type="datetime1">
              <a:rPr lang="en-US" smtClean="0"/>
              <a:t>9/3/2022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Message du 26 juin 2022, à Villefontaine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0396-0A6D-4CD0-97E6-205EF3AAB07F}" type="datetime1">
              <a:rPr lang="en-US" smtClean="0"/>
              <a:t>9/3/2022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Message du 26 juin 2022, à Villefontaine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647E-0447-4559-8DD9-77437E14C9CA}" type="datetime1">
              <a:rPr lang="en-US" smtClean="0"/>
              <a:t>9/3/2022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Message du 26 juin 2022, à Villefontaine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0ECA-AC5F-4426-BA45-B750D0172278}" type="datetime1">
              <a:rPr lang="en-US" smtClean="0"/>
              <a:t>9/3/2022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Message du 26 juin 2022, à Villefontaine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6942-963E-48DF-8744-BE597E1351CB}" type="datetime1">
              <a:rPr lang="en-US" smtClean="0"/>
              <a:t>9/3/2022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Message du 26 juin 2022, à Villefontaine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7DD-4430-4B0A-9C7B-82B02C948EE2}" type="datetime1">
              <a:rPr lang="en-US" smtClean="0"/>
              <a:t>9/3/2022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Message du 26 juin 2022, à Villefontaine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AB21-7191-48BD-8999-9E8BA190CB83}" type="datetime1">
              <a:rPr lang="en-US" smtClean="0"/>
              <a:t>9/3/2022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Message du 26 juin 2022, à Villefontaine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2D4F8-6FB0-4A49-8058-ABE0091B4B4C}" type="datetime1">
              <a:rPr lang="en-US" smtClean="0"/>
              <a:t>9/3/2022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Message du 26 juin 2022, à Villefontaine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6E100-37DD-4FBD-ADCC-54992AAE6D2C}" type="datetime1">
              <a:rPr lang="en-US" smtClean="0"/>
              <a:t>9/3/2022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Message du 26 juin 2022, à Villefontaine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AFB2-EF75-4E5A-92A3-F35163C7017D}" type="datetime1">
              <a:rPr lang="en-US" smtClean="0"/>
              <a:t>9/3/2022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Message du 26 juin 2022, à Villefontaine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8BCD-3BF7-42CB-8260-AAC0B1E3E1C1}" type="datetime1">
              <a:rPr lang="en-US" smtClean="0"/>
              <a:t>9/3/2022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Message du 26 juin 2022, à Villefontaine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0260-F28E-47DC-9547-6C0AEEA28223}" type="datetime1">
              <a:rPr lang="en-US" smtClean="0"/>
              <a:t>9/3/2022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Message du 26 juin 2022, à Villefontaine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A699-3218-47ED-8EDB-B26BC957156C}" type="datetime1">
              <a:rPr lang="en-US" smtClean="0"/>
              <a:t>9/3/2022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Message du 26 juin 2022, à Villefontaine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CBC2-914A-4D27-BCDE-351B85E32C96}" type="datetime1">
              <a:rPr lang="en-US" smtClean="0"/>
              <a:t>9/3/2022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Message du 26 juin 2022, à Villefontaine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56EF-0B0F-49A7-9FF2-B5266496420C}" type="datetime1">
              <a:rPr lang="en-US" smtClean="0"/>
              <a:t>9/3/2022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Message du 26 juin 2022, à Villefontaine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6A1A-C88D-4C63-9373-2BFE15D26EC4}" type="datetime1">
              <a:rPr lang="en-US" smtClean="0"/>
              <a:t>9/3/2022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Message du 26 juin 2022, à Villefontaine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2CA984C-7F09-4858-BED9-3326BB73FE6E}" type="datetime1">
              <a:rPr lang="en-US" smtClean="0"/>
              <a:t>9/3/2022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fr-FR"/>
              <a:t>Message du 26 juin 2022, à Villefontaine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759568" y="6492875"/>
            <a:ext cx="6672865" cy="365125"/>
          </a:xfrm>
        </p:spPr>
        <p:txBody>
          <a:bodyPr/>
          <a:lstStyle/>
          <a:p>
            <a:pPr algn="ctr"/>
            <a:r>
              <a:rPr lang="fr-FR" dirty="0" smtClean="0"/>
              <a:t>Culte </a:t>
            </a:r>
            <a:r>
              <a:rPr lang="fr-FR" dirty="0"/>
              <a:t>du </a:t>
            </a:r>
            <a:r>
              <a:rPr lang="fr-FR" dirty="0" smtClean="0"/>
              <a:t>04 Septembre </a:t>
            </a:r>
            <a:r>
              <a:rPr lang="fr-FR" dirty="0"/>
              <a:t>2022, </a:t>
            </a:r>
            <a:r>
              <a:rPr lang="fr-FR" dirty="0" smtClean="0"/>
              <a:t>rue Sonnerat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74011" y="3244334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504810" y="2921169"/>
            <a:ext cx="51823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Cor 1 : 1 - </a:t>
            </a:r>
            <a:r>
              <a:rPr lang="fr-FR" sz="6000" b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</a:t>
            </a:r>
            <a:endParaRPr lang="fr-FR" sz="60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9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759568" y="6492875"/>
            <a:ext cx="6672865" cy="365125"/>
          </a:xfrm>
        </p:spPr>
        <p:txBody>
          <a:bodyPr/>
          <a:lstStyle/>
          <a:p>
            <a:pPr algn="ctr"/>
            <a:r>
              <a:rPr lang="fr-FR" dirty="0" smtClean="0"/>
              <a:t>Culte </a:t>
            </a:r>
            <a:r>
              <a:rPr lang="fr-FR" dirty="0"/>
              <a:t>du </a:t>
            </a:r>
            <a:r>
              <a:rPr lang="fr-FR" dirty="0" smtClean="0"/>
              <a:t>04 Septembre </a:t>
            </a:r>
            <a:r>
              <a:rPr lang="fr-FR" dirty="0"/>
              <a:t>2022, </a:t>
            </a:r>
            <a:r>
              <a:rPr lang="fr-FR" dirty="0" smtClean="0"/>
              <a:t>rue Sonnerat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74011" y="3244334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Corinthiens </a:t>
            </a:r>
            <a:r>
              <a:rPr lang="fr-FR" sz="2800" b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  <a:p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5. En 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effet, de même que les </a:t>
            </a:r>
            <a:r>
              <a:rPr lang="fr-F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souffrances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 de Christ abondent pour nous, de même aussi, c’est par Christ que notre </a:t>
            </a:r>
            <a:r>
              <a:rPr lang="fr-FR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réconfort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 abonde. </a:t>
            </a: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fr-FR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Les souffrances de Christ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Les souffrances physiques à la croix.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Les souffrances dans son cœur.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Les souffrances dans son âme.</a:t>
            </a: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99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759568" y="6492875"/>
            <a:ext cx="6672865" cy="365125"/>
          </a:xfrm>
        </p:spPr>
        <p:txBody>
          <a:bodyPr/>
          <a:lstStyle/>
          <a:p>
            <a:pPr algn="ctr"/>
            <a:r>
              <a:rPr lang="fr-FR" dirty="0" smtClean="0"/>
              <a:t>Culte </a:t>
            </a:r>
            <a:r>
              <a:rPr lang="fr-FR" dirty="0"/>
              <a:t>du </a:t>
            </a:r>
            <a:r>
              <a:rPr lang="fr-FR" dirty="0" smtClean="0"/>
              <a:t>04 Septembre </a:t>
            </a:r>
            <a:r>
              <a:rPr lang="fr-FR" dirty="0"/>
              <a:t>2022, </a:t>
            </a:r>
            <a:r>
              <a:rPr lang="fr-FR" dirty="0" smtClean="0"/>
              <a:t>rue Sonnerat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74011" y="3244334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 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0" y="0"/>
                <a:ext cx="12192000" cy="5509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800" b="1" dirty="0">
                    <a:solidFill>
                      <a:srgbClr val="FFC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 Corinthiens </a:t>
                </a:r>
                <a:r>
                  <a:rPr lang="fr-FR" sz="2800" b="1" dirty="0" smtClean="0">
                    <a:solidFill>
                      <a:srgbClr val="FFC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</a:p>
              <a:p>
                <a:r>
                  <a:rPr lang="fr-FR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/>
                </a:r>
                <a:br>
                  <a:rPr lang="fr-FR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fr-FR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6. Si </a:t>
                </a:r>
                <a:r>
                  <a:rPr lang="fr-FR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nous sommes dans la </a:t>
                </a:r>
                <a:r>
                  <a:rPr lang="fr-FR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détresse</a:t>
                </a:r>
                <a:r>
                  <a:rPr lang="fr-FR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c’est pour votre </a:t>
                </a:r>
                <a:r>
                  <a:rPr lang="fr-FR" sz="2400" b="1" dirty="0">
                    <a:solidFill>
                      <a:srgbClr val="00B05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réconfort</a:t>
                </a:r>
                <a:r>
                  <a:rPr lang="fr-FR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et pour votre salut; si nous sommes </a:t>
                </a:r>
                <a:r>
                  <a:rPr lang="fr-FR" sz="2400" b="1" dirty="0">
                    <a:solidFill>
                      <a:srgbClr val="00B05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encouragés</a:t>
                </a:r>
                <a:r>
                  <a:rPr lang="fr-FR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c’est pour votre </a:t>
                </a:r>
                <a:r>
                  <a:rPr lang="fr-FR" sz="2400" b="1" dirty="0">
                    <a:solidFill>
                      <a:srgbClr val="00B05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encouragement</a:t>
                </a:r>
                <a:r>
                  <a:rPr lang="fr-FR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pour vous permettre de supporter les mêmes </a:t>
                </a:r>
                <a:r>
                  <a:rPr lang="fr-FR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souffrances</a:t>
                </a:r>
                <a:r>
                  <a:rPr lang="fr-FR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que celles que nous endurons. </a:t>
                </a:r>
                <a:r>
                  <a:rPr lang="fr-FR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/>
                </a:r>
                <a:br>
                  <a:rPr lang="fr-FR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fr-FR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7. Et </a:t>
                </a:r>
                <a:r>
                  <a:rPr lang="fr-FR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notre espérance à votre sujet est ferme, parce que nous savons que si vous avez part aux </a:t>
                </a:r>
                <a:r>
                  <a:rPr lang="fr-FR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souffrances</a:t>
                </a:r>
                <a:r>
                  <a:rPr lang="fr-FR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vous avez part aussi au </a:t>
                </a:r>
                <a:r>
                  <a:rPr lang="fr-FR" sz="2400" b="1" dirty="0" smtClean="0">
                    <a:solidFill>
                      <a:srgbClr val="00B05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réconfort</a:t>
                </a:r>
                <a:r>
                  <a:rPr lang="fr-FR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br>
                  <a:rPr lang="fr-FR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fr-FR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/>
                </a:r>
                <a:br>
                  <a:rPr lang="fr-FR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fr-FR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/>
                </a:r>
                <a:br>
                  <a:rPr lang="fr-FR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fr-FR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/>
                </a:r>
                <a:br>
                  <a:rPr lang="fr-FR" sz="2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endParaRPr lang="fr-FR" sz="24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fr-FR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Romains 5 : 3 – 4</a:t>
                </a:r>
                <a:br>
                  <a:rPr lang="fr-FR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endParaRPr lang="fr-FR" sz="28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fr-FR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afflictions </a:t>
                </a:r>
                <a:r>
                  <a:rPr lang="fr-FR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		</a:t>
                </a:r>
                <a:r>
                  <a:rPr lang="fr-FR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fr-FR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		persévérance 		</a:t>
                </a:r>
                <a:r>
                  <a:rPr lang="fr-FR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fr-FR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	victoire 	</a:t>
                </a:r>
                <a:r>
                  <a:rPr lang="fr-FR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fr-FR" sz="2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	espérance</a:t>
                </a:r>
                <a:endParaRPr lang="fr-FR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5509200"/>
              </a:xfrm>
              <a:prstGeom prst="rect">
                <a:avLst/>
              </a:prstGeom>
              <a:blipFill>
                <a:blip r:embed="rId2"/>
                <a:stretch>
                  <a:fillRect l="-1000" t="-1106" b="-19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50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759568" y="6492875"/>
            <a:ext cx="6672865" cy="365125"/>
          </a:xfrm>
        </p:spPr>
        <p:txBody>
          <a:bodyPr/>
          <a:lstStyle/>
          <a:p>
            <a:pPr algn="ctr"/>
            <a:r>
              <a:rPr lang="fr-FR" dirty="0" smtClean="0"/>
              <a:t>Culte </a:t>
            </a:r>
            <a:r>
              <a:rPr lang="fr-FR" dirty="0"/>
              <a:t>du </a:t>
            </a:r>
            <a:r>
              <a:rPr lang="fr-FR" dirty="0" smtClean="0"/>
              <a:t>04 Septembre </a:t>
            </a:r>
            <a:r>
              <a:rPr lang="fr-FR" dirty="0"/>
              <a:t>2022, </a:t>
            </a:r>
            <a:r>
              <a:rPr lang="fr-FR" dirty="0" smtClean="0"/>
              <a:t>rue Sonnerat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74011" y="3244334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Corinthiens 1 : 1 – 11 (S 21)</a:t>
            </a:r>
          </a:p>
          <a:p>
            <a:endParaRPr lang="fr-FR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8. En 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ce qui concerne la détresse que nous avons connue en Asie, </a:t>
            </a:r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</a:rPr>
              <a:t>nous ne voulons en effet pas vous laisser ignorer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, frères et sœurs, que nous avons été accablés à l’extrême, </a:t>
            </a:r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</a:rPr>
              <a:t>au-delà de nos forces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, au point que nous </a:t>
            </a:r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</a:rPr>
              <a:t>désespérions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 même de rester en vie. </a:t>
            </a: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9. Nous 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avions intérieurement accepté notre arrêt de mort </a:t>
            </a:r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</a:rPr>
              <a:t>afin de ne pas placer notre confiance en nous-mêmes mais en Dieu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 qui ressuscite les morts. </a:t>
            </a:r>
            <a:b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10. C’est </a:t>
            </a:r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</a:rPr>
              <a:t>lui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 qui nous a délivrés d’une telle mort et qui nous en délivre encore. Oui, nous avons en lui cette espérance qu’il nous en délivrera encore,</a:t>
            </a:r>
          </a:p>
        </p:txBody>
      </p:sp>
    </p:spTree>
    <p:extLst>
      <p:ext uri="{BB962C8B-B14F-4D97-AF65-F5344CB8AC3E}">
        <p14:creationId xmlns:p14="http://schemas.microsoft.com/office/powerpoint/2010/main" val="308395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759568" y="6492875"/>
            <a:ext cx="6672865" cy="365125"/>
          </a:xfrm>
        </p:spPr>
        <p:txBody>
          <a:bodyPr/>
          <a:lstStyle/>
          <a:p>
            <a:pPr algn="ctr"/>
            <a:r>
              <a:rPr lang="fr-FR" dirty="0" smtClean="0"/>
              <a:t>Culte </a:t>
            </a:r>
            <a:r>
              <a:rPr lang="fr-FR" dirty="0"/>
              <a:t>du </a:t>
            </a:r>
            <a:r>
              <a:rPr lang="fr-FR" dirty="0" smtClean="0"/>
              <a:t>04 Septembre </a:t>
            </a:r>
            <a:r>
              <a:rPr lang="fr-FR" dirty="0"/>
              <a:t>2022, </a:t>
            </a:r>
            <a:r>
              <a:rPr lang="fr-FR" dirty="0" smtClean="0"/>
              <a:t>rue Sonnerat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74011" y="3244334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Corinthiens 1 : 1 – 11 (S 21)</a:t>
            </a:r>
          </a:p>
          <a:p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11 et 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vous y contribuerez vous-mêmes par la prière. Ainsi, la grâce obtenue pour nous par beaucoup de personnes sera pour beaucoup une occasion de remercier Dieu à notre sujet</a:t>
            </a: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90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759568" y="6492875"/>
            <a:ext cx="6672865" cy="365125"/>
          </a:xfrm>
        </p:spPr>
        <p:txBody>
          <a:bodyPr/>
          <a:lstStyle/>
          <a:p>
            <a:pPr algn="ctr"/>
            <a:r>
              <a:rPr lang="fr-FR" dirty="0" smtClean="0"/>
              <a:t>Culte </a:t>
            </a:r>
            <a:r>
              <a:rPr lang="fr-FR" dirty="0"/>
              <a:t>du </a:t>
            </a:r>
            <a:r>
              <a:rPr lang="fr-FR" dirty="0" smtClean="0"/>
              <a:t>04 Septembre </a:t>
            </a:r>
            <a:r>
              <a:rPr lang="fr-FR" dirty="0"/>
              <a:t>2022, </a:t>
            </a:r>
            <a:r>
              <a:rPr lang="fr-FR" dirty="0" smtClean="0"/>
              <a:t>rue Sonnerat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74011" y="3244334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Corinthiens 1 : 1 – 11 (S 21)</a:t>
            </a:r>
          </a:p>
          <a:p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Conclusion</a:t>
            </a:r>
            <a:br>
              <a:rPr lang="fr-FR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fr-FR" sz="2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Il 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nous réconforte dans toutes nos détresses afin que nous puissions réconforter ceux qui se trouvent dans la détresse, grâce à l’encouragement que nous recevons nous-mêmes de la part de Dieu</a:t>
            </a: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fr-FR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91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759568" y="6492875"/>
            <a:ext cx="6672865" cy="365125"/>
          </a:xfrm>
        </p:spPr>
        <p:txBody>
          <a:bodyPr/>
          <a:lstStyle/>
          <a:p>
            <a:pPr algn="ctr"/>
            <a:r>
              <a:rPr lang="fr-FR" dirty="0" smtClean="0"/>
              <a:t>Culte </a:t>
            </a:r>
            <a:r>
              <a:rPr lang="fr-FR" dirty="0"/>
              <a:t>du </a:t>
            </a:r>
            <a:r>
              <a:rPr lang="fr-FR" dirty="0" smtClean="0"/>
              <a:t>04 Septembre </a:t>
            </a:r>
            <a:r>
              <a:rPr lang="fr-FR" dirty="0"/>
              <a:t>2022, </a:t>
            </a:r>
            <a:r>
              <a:rPr lang="fr-FR" dirty="0" smtClean="0"/>
              <a:t>rue Sonnerat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74011" y="3244334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 </a:t>
            </a:r>
          </a:p>
        </p:txBody>
      </p:sp>
      <p:pic>
        <p:nvPicPr>
          <p:cNvPr id="1026" name="Picture 2" descr="vggM_1lEi_-6r6Qrt42KHdRm8OLVPfLfHbS0Q4OHo7clITrxtMeSGC7u8-JiESfMg5bP9SoOfL5V_Jkf9A0YGiJ8Iwsq2nskNB1xrCJGgFbyOIJYi9pkdjeHgcq0nCqCcB_HzvRVjfQ0BzwBxwC5hEvfTBBtLg0SC4QyaddX48i0QUbHU1VuaCLSjkf0vaylRlMhf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00" y="304873"/>
            <a:ext cx="11160000" cy="625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30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759568" y="6492875"/>
            <a:ext cx="6672865" cy="365125"/>
          </a:xfrm>
        </p:spPr>
        <p:txBody>
          <a:bodyPr/>
          <a:lstStyle/>
          <a:p>
            <a:pPr algn="ctr"/>
            <a:r>
              <a:rPr lang="fr-FR" dirty="0" smtClean="0"/>
              <a:t>Culte </a:t>
            </a:r>
            <a:r>
              <a:rPr lang="fr-FR" dirty="0"/>
              <a:t>du </a:t>
            </a:r>
            <a:r>
              <a:rPr lang="fr-FR" dirty="0" smtClean="0"/>
              <a:t>04 Septembre </a:t>
            </a:r>
            <a:r>
              <a:rPr lang="fr-FR" dirty="0"/>
              <a:t>2022, </a:t>
            </a:r>
            <a:r>
              <a:rPr lang="fr-FR" dirty="0" smtClean="0"/>
              <a:t>rue Sonnerat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74011" y="3244334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Corinthiens 1 : 1 – 11 (S 21)</a:t>
            </a:r>
          </a:p>
          <a:p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1. De 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la part de Paul, apôtre de Jésus-Christ par la volonté de Dieu, et du frère Timothée à l’Eglise de Dieu qui est à Corinthe et à tous les saints qui sont dans toute l’Achaïe</a:t>
            </a: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b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2. que 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la grâce et la paix vous soient données de la part de Dieu notre Père et du Seigneur Jésus-Christ! </a:t>
            </a:r>
            <a:endParaRPr lang="fr-FR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3. Béni 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soit Dieu, le Père de notre Seigneur Jésus-Christ, le Père plein de compassion et le Dieu de tout réconfort! </a:t>
            </a: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4. Il 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nous réconforte dans toutes nos détresses afin que nous puissions réconforter ceux qui se trouvent dans la détresse, grâce à l’encouragement que nous recevons nous-mêmes de la part de Dieu</a:t>
            </a: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b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5. En 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effet, de même que les souffrances de Christ abondent pour nous, de même aussi, c’est par Christ que notre réconfort abonde. </a:t>
            </a: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6. Si 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nous sommes dans la détresse, c’est pour votre réconfort et pour votre salut; si nous sommes encouragés, c’est pour votre encouragement, pour vous permettre de supporter les mêmes souffrances que celles que nous endurons. </a:t>
            </a: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7. Et 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notre espérance à votre sujet est ferme, parce que nous savons que si vous avez part aux souffrances, vous avez part aussi au réconfort. </a:t>
            </a:r>
          </a:p>
        </p:txBody>
      </p:sp>
    </p:spTree>
    <p:extLst>
      <p:ext uri="{BB962C8B-B14F-4D97-AF65-F5344CB8AC3E}">
        <p14:creationId xmlns:p14="http://schemas.microsoft.com/office/powerpoint/2010/main" val="167231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759568" y="6492875"/>
            <a:ext cx="6672865" cy="365125"/>
          </a:xfrm>
        </p:spPr>
        <p:txBody>
          <a:bodyPr/>
          <a:lstStyle/>
          <a:p>
            <a:pPr algn="ctr"/>
            <a:r>
              <a:rPr lang="fr-FR" dirty="0" smtClean="0"/>
              <a:t>Culte </a:t>
            </a:r>
            <a:r>
              <a:rPr lang="fr-FR" dirty="0"/>
              <a:t>du </a:t>
            </a:r>
            <a:r>
              <a:rPr lang="fr-FR" dirty="0" smtClean="0"/>
              <a:t>04 Septembre </a:t>
            </a:r>
            <a:r>
              <a:rPr lang="fr-FR" dirty="0"/>
              <a:t>2022, </a:t>
            </a:r>
            <a:r>
              <a:rPr lang="fr-FR" dirty="0" smtClean="0"/>
              <a:t>rue Sonnerat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74011" y="3244334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Corinthiens 1 : 1 – 11 (S 21)</a:t>
            </a:r>
          </a:p>
          <a:p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8. En 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ce qui concerne la détresse que nous avons connue en Asie, nous ne voulons en effet pas vous laisser ignorer, frères et sœurs, que nous avons été accablés à l’extrême, au-delà de nos forces, au point que nous désespérions même de rester en vie. </a:t>
            </a: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9. Nous 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avions intérieurement accepté notre arrêt de mort afin de ne pas placer notre confiance en nous-mêmes mais en Dieu qui ressuscite les morts. </a:t>
            </a: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10. C’est 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lui qui nous a délivrés d’une telle mort et qui nous en délivre encore. Oui, nous avons en lui cette espérance qu’il nous en délivrera encore, </a:t>
            </a: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11 et 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vous y contribuerez vous-mêmes par la prière. Ainsi, la grâce obtenue pour nous par beaucoup de personnes sera pour beaucoup une occasion de remercier Dieu à notre sujet</a:t>
            </a: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6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759568" y="6492875"/>
            <a:ext cx="6672865" cy="365125"/>
          </a:xfrm>
        </p:spPr>
        <p:txBody>
          <a:bodyPr/>
          <a:lstStyle/>
          <a:p>
            <a:pPr algn="ctr"/>
            <a:r>
              <a:rPr lang="fr-FR" dirty="0" smtClean="0"/>
              <a:t>Culte </a:t>
            </a:r>
            <a:r>
              <a:rPr lang="fr-FR" dirty="0"/>
              <a:t>du </a:t>
            </a:r>
            <a:r>
              <a:rPr lang="fr-FR" dirty="0" smtClean="0"/>
              <a:t>04 Septembre </a:t>
            </a:r>
            <a:r>
              <a:rPr lang="fr-FR" dirty="0"/>
              <a:t>2022, </a:t>
            </a:r>
            <a:r>
              <a:rPr lang="fr-FR" dirty="0" smtClean="0"/>
              <a:t>rue Sonnerat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74011" y="3244334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Corinthiens </a:t>
            </a:r>
            <a:r>
              <a:rPr lang="fr-FR" sz="2800" b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  <a:p>
            <a:pPr algn="ctr"/>
            <a:endParaRPr lang="fr-FR" sz="2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fr-FR" sz="2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détresse , souffrances , désespoir </a:t>
            </a:r>
            <a:r>
              <a:rPr lang="fr-FR" sz="2600" b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fr-FR" sz="2600" b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6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compassion, réconfort , encouragement</a:t>
            </a:r>
            <a:endParaRPr lang="fr-FR" sz="2600" dirty="0" smtClean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fr-FR" sz="20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fr-FR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3. Béni 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soit Dieu, le Père de notre Seigneur Jésus-Christ, le Père plein de </a:t>
            </a:r>
            <a:r>
              <a:rPr lang="fr-FR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compassion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 et le Dieu de tout </a:t>
            </a:r>
            <a:r>
              <a:rPr lang="fr-FR" sz="2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réconfort </a:t>
            </a: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! </a:t>
            </a:r>
            <a:b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4. Il 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nous </a:t>
            </a:r>
            <a:r>
              <a:rPr lang="fr-FR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réconforte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 dans toutes nos </a:t>
            </a:r>
            <a:r>
              <a:rPr lang="fr-F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détresses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 afin que nous puissions </a:t>
            </a:r>
            <a:r>
              <a:rPr lang="fr-FR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réconforter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 ceux qui se trouvent dans la </a:t>
            </a:r>
            <a:r>
              <a:rPr lang="fr-F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détresse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, grâce à </a:t>
            </a:r>
            <a:r>
              <a:rPr lang="fr-FR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l’encouragement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 que nous recevons nous-mêmes de la part de Dieu</a:t>
            </a: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b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5. En 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effet, de même que les </a:t>
            </a:r>
            <a:r>
              <a:rPr lang="fr-F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souffrances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 de Christ abondent pour nous, de même aussi, c’est par Christ que notre </a:t>
            </a:r>
            <a:r>
              <a:rPr lang="fr-FR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réconfort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 abonde. </a:t>
            </a: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6. Si 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nous sommes dans la </a:t>
            </a:r>
            <a:r>
              <a:rPr lang="fr-F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détresse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, c’est pour votre </a:t>
            </a:r>
            <a:r>
              <a:rPr lang="fr-FR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réconfort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 et pour votre salut; si nous sommes </a:t>
            </a:r>
            <a:r>
              <a:rPr lang="fr-FR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encouragés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, c’est pour votre </a:t>
            </a:r>
            <a:r>
              <a:rPr lang="fr-FR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encouragement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, pour vous permettre de supporter les mêmes </a:t>
            </a:r>
            <a:r>
              <a:rPr lang="fr-F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souffrances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 que celles que nous endurons. </a:t>
            </a: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7. Et 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notre espérance à votre sujet est ferme, parce que nous savons que si vous avez part aux </a:t>
            </a:r>
            <a:r>
              <a:rPr lang="fr-F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souffrances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, vous avez part aussi au </a:t>
            </a:r>
            <a:r>
              <a:rPr lang="fr-FR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réconfort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0372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759568" y="6492875"/>
            <a:ext cx="6672865" cy="365125"/>
          </a:xfrm>
        </p:spPr>
        <p:txBody>
          <a:bodyPr/>
          <a:lstStyle/>
          <a:p>
            <a:pPr algn="ctr"/>
            <a:r>
              <a:rPr lang="fr-FR" dirty="0" smtClean="0"/>
              <a:t>Culte </a:t>
            </a:r>
            <a:r>
              <a:rPr lang="fr-FR" dirty="0"/>
              <a:t>du </a:t>
            </a:r>
            <a:r>
              <a:rPr lang="fr-FR" dirty="0" smtClean="0"/>
              <a:t>04 Septembre </a:t>
            </a:r>
            <a:r>
              <a:rPr lang="fr-FR" dirty="0"/>
              <a:t>2022, </a:t>
            </a:r>
            <a:r>
              <a:rPr lang="fr-FR" dirty="0" smtClean="0"/>
              <a:t>rue Sonnerat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74011" y="3244334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Corinthiens 1 : 1 – </a:t>
            </a:r>
            <a:r>
              <a:rPr lang="fr-FR" sz="36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fr-FR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Salutations</a:t>
            </a:r>
          </a:p>
          <a:p>
            <a:endParaRPr lang="fr-FR" sz="2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1. De 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la part de Paul, </a:t>
            </a:r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</a:rPr>
              <a:t>apôtre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 de Jésus-Christ </a:t>
            </a:r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</a:rPr>
              <a:t>par la volonté de Dieu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, et du frère Timothée à l’Eglise de Dieu qui est à Corinthe et à tous les saints qui sont dans toute l’Achaïe</a:t>
            </a: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b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2. que 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la grâce et la paix vous soient données de la part de Dieu notre Père et du Seigneur Jésus-Christ! </a:t>
            </a:r>
            <a:endParaRPr lang="fr-FR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3718775" y="3388632"/>
            <a:ext cx="4754450" cy="2798026"/>
            <a:chOff x="3718775" y="3258000"/>
            <a:chExt cx="4754450" cy="2798026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375C6ABB-0557-41CA-BC7A-112FF64740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277"/>
            <a:stretch/>
          </p:blipFill>
          <p:spPr bwMode="auto">
            <a:xfrm>
              <a:off x="3718775" y="3258000"/>
              <a:ext cx="4754450" cy="2798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1F972EE9-5637-4510-99D2-4B3B8F9079D7}"/>
                </a:ext>
              </a:extLst>
            </p:cNvPr>
            <p:cNvGrpSpPr/>
            <p:nvPr/>
          </p:nvGrpSpPr>
          <p:grpSpPr>
            <a:xfrm>
              <a:off x="5342323" y="4990257"/>
              <a:ext cx="1094690" cy="338554"/>
              <a:chOff x="3838347" y="2222457"/>
              <a:chExt cx="1094690" cy="338554"/>
            </a:xfrm>
          </p:grpSpPr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A6624A1C-EA82-450A-B960-A663F3C2AE5D}"/>
                  </a:ext>
                </a:extLst>
              </p:cNvPr>
              <p:cNvSpPr txBox="1"/>
              <p:nvPr/>
            </p:nvSpPr>
            <p:spPr>
              <a:xfrm>
                <a:off x="3927441" y="2222457"/>
                <a:ext cx="10055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Corinthe</a:t>
                </a:r>
                <a:endParaRPr lang="fr-FR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62DAAAF0-25F5-4D85-AC89-20CEE1574D9F}"/>
                  </a:ext>
                </a:extLst>
              </p:cNvPr>
              <p:cNvSpPr/>
              <p:nvPr/>
            </p:nvSpPr>
            <p:spPr>
              <a:xfrm>
                <a:off x="3838347" y="2436149"/>
                <a:ext cx="72000" cy="72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A6624A1C-EA82-450A-B960-A663F3C2AE5D}"/>
                </a:ext>
              </a:extLst>
            </p:cNvPr>
            <p:cNvSpPr txBox="1"/>
            <p:nvPr/>
          </p:nvSpPr>
          <p:spPr>
            <a:xfrm>
              <a:off x="4585025" y="5301542"/>
              <a:ext cx="12925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err="1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Achaie</a:t>
              </a:r>
              <a:endParaRPr lang="fr-FR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44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759568" y="6492875"/>
            <a:ext cx="6672865" cy="365125"/>
          </a:xfrm>
        </p:spPr>
        <p:txBody>
          <a:bodyPr/>
          <a:lstStyle/>
          <a:p>
            <a:pPr algn="ctr"/>
            <a:r>
              <a:rPr lang="fr-FR" dirty="0" smtClean="0"/>
              <a:t>Culte </a:t>
            </a:r>
            <a:r>
              <a:rPr lang="fr-FR" dirty="0"/>
              <a:t>du </a:t>
            </a:r>
            <a:r>
              <a:rPr lang="fr-FR" dirty="0" smtClean="0"/>
              <a:t>04 Septembre </a:t>
            </a:r>
            <a:r>
              <a:rPr lang="fr-FR" dirty="0"/>
              <a:t>2022, </a:t>
            </a:r>
            <a:r>
              <a:rPr lang="fr-FR" dirty="0" smtClean="0"/>
              <a:t>rue Sonnerat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74011" y="3244334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Corinthiens 1 : 3 – 5 (S 21)</a:t>
            </a:r>
          </a:p>
          <a:p>
            <a:endParaRPr lang="fr-FR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3. Béni soit Dieu, le Père de notre Seigneur Jésus-Christ, le Père plein de </a:t>
            </a:r>
            <a:r>
              <a:rPr lang="fr-FR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compassion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(de bonté) et 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le Dieu de tout </a:t>
            </a:r>
            <a:r>
              <a:rPr lang="fr-FR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réconfort 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! </a:t>
            </a:r>
            <a:b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4. Il nous </a:t>
            </a:r>
            <a:r>
              <a:rPr lang="fr-FR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réconforte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 dans toutes nos </a:t>
            </a:r>
            <a:r>
              <a:rPr lang="fr-F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détresses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 afin que nous puissions </a:t>
            </a:r>
            <a:r>
              <a:rPr lang="fr-FR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réconforter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 ceux qui se trouvent dans la </a:t>
            </a:r>
            <a:r>
              <a:rPr lang="fr-F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détresse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, grâce à </a:t>
            </a:r>
            <a:r>
              <a:rPr lang="fr-FR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l’encouragement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 que nous recevons nous-mêmes de la part de Dieu.</a:t>
            </a:r>
            <a:b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5. En effet, de même que les </a:t>
            </a:r>
            <a:r>
              <a:rPr lang="fr-F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souffrances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 de Christ abondent pour nous, de même aussi, c’est par Christ que notre </a:t>
            </a:r>
            <a:r>
              <a:rPr lang="fr-FR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réconfort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 abonde</a:t>
            </a: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fr-FR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73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759568" y="6492875"/>
            <a:ext cx="6672865" cy="365125"/>
          </a:xfrm>
        </p:spPr>
        <p:txBody>
          <a:bodyPr/>
          <a:lstStyle/>
          <a:p>
            <a:pPr algn="ctr"/>
            <a:r>
              <a:rPr lang="fr-FR" dirty="0" smtClean="0"/>
              <a:t>Culte </a:t>
            </a:r>
            <a:r>
              <a:rPr lang="fr-FR" dirty="0"/>
              <a:t>du </a:t>
            </a:r>
            <a:r>
              <a:rPr lang="fr-FR" dirty="0" smtClean="0"/>
              <a:t>04 Septembre </a:t>
            </a:r>
            <a:r>
              <a:rPr lang="fr-FR" dirty="0"/>
              <a:t>2022, </a:t>
            </a:r>
            <a:r>
              <a:rPr lang="fr-FR" dirty="0" smtClean="0"/>
              <a:t>rue Sonnerat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74011" y="3244334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Corinthiens 1 </a:t>
            </a:r>
            <a:r>
              <a:rPr lang="fr-FR" sz="3600" b="1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 </a:t>
            </a:r>
            <a:r>
              <a:rPr lang="fr-FR" sz="3600" b="1" dirty="0" smtClean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(S 21)</a:t>
            </a:r>
          </a:p>
          <a:p>
            <a:endParaRPr lang="fr-FR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Il 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nous </a:t>
            </a:r>
            <a:r>
              <a:rPr lang="fr-FR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réconforte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 dans toutes nos </a:t>
            </a:r>
            <a:r>
              <a:rPr lang="fr-F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détresses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		</a:t>
            </a:r>
            <a:r>
              <a:rPr lang="fr-FR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afin </a:t>
            </a:r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</a:rPr>
              <a:t>que 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nous puissions </a:t>
            </a:r>
            <a:r>
              <a:rPr lang="fr-FR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réconforter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 ceux qui se trouvent dans la </a:t>
            </a:r>
            <a:r>
              <a:rPr lang="fr-F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détresse</a:t>
            </a: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b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		</a:t>
            </a:r>
            <a:r>
              <a:rPr lang="fr-FR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grâce </a:t>
            </a:r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</a:rPr>
              <a:t>à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l’encouragement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 que nous recevons nous-mêmes de la part de Dieu</a:t>
            </a: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fr-FR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40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759568" y="6492875"/>
            <a:ext cx="6672865" cy="365125"/>
          </a:xfrm>
        </p:spPr>
        <p:txBody>
          <a:bodyPr/>
          <a:lstStyle/>
          <a:p>
            <a:pPr algn="ctr"/>
            <a:r>
              <a:rPr lang="fr-FR" dirty="0" smtClean="0"/>
              <a:t>Culte </a:t>
            </a:r>
            <a:r>
              <a:rPr lang="fr-FR" dirty="0"/>
              <a:t>du </a:t>
            </a:r>
            <a:r>
              <a:rPr lang="fr-FR" dirty="0" smtClean="0"/>
              <a:t>04 Septembre </a:t>
            </a:r>
            <a:r>
              <a:rPr lang="fr-FR" dirty="0"/>
              <a:t>2022, </a:t>
            </a:r>
            <a:r>
              <a:rPr lang="fr-FR" dirty="0" smtClean="0"/>
              <a:t>rue Sonnerat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74011" y="3244334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 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7284441" y="1125436"/>
            <a:ext cx="3600000" cy="4976460"/>
            <a:chOff x="8370132" y="3429000"/>
            <a:chExt cx="3600000" cy="4976460"/>
          </a:xfrm>
        </p:grpSpPr>
        <p:pic>
          <p:nvPicPr>
            <p:cNvPr id="1028" name="Picture 4" descr=".photos:filadendron/istoc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0132" y="3429000"/>
              <a:ext cx="3600000" cy="2834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8370132" y="6466468"/>
              <a:ext cx="3600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1 Français sur 2 trouve plus de réconfort dans son animal de compagnie qu‘avec son </a:t>
              </a:r>
              <a:r>
                <a:rPr lang="fr-FR" sz="24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partenaire</a:t>
              </a:r>
              <a:endParaRPr lang="fr-FR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/>
          <a:srcRect l="32495" t="31658" r="22346" b="32742"/>
          <a:stretch/>
        </p:blipFill>
        <p:spPr bwMode="auto">
          <a:xfrm>
            <a:off x="874408" y="1801609"/>
            <a:ext cx="5400000" cy="32547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819348" y="167330"/>
            <a:ext cx="8553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FFC000"/>
                </a:solidFill>
              </a:rPr>
              <a:t>Sondage: où </a:t>
            </a:r>
            <a:r>
              <a:rPr lang="fr-FR" sz="3600" b="1" dirty="0" err="1" smtClean="0">
                <a:solidFill>
                  <a:srgbClr val="FFC000"/>
                </a:solidFill>
              </a:rPr>
              <a:t>cherchez-vous</a:t>
            </a:r>
            <a:r>
              <a:rPr lang="fr-FR" sz="3600" b="1" dirty="0" smtClean="0">
                <a:solidFill>
                  <a:srgbClr val="FFC000"/>
                </a:solidFill>
              </a:rPr>
              <a:t> du réconfort ?</a:t>
            </a:r>
            <a:endParaRPr lang="fr-FR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8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TM04033929[[fn=Ardoise]]</Template>
  <TotalTime>384</TotalTime>
  <Words>1344</Words>
  <Application>Microsoft Office PowerPoint</Application>
  <PresentationFormat>Grand écran</PresentationFormat>
  <Paragraphs>74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Calibri</vt:lpstr>
      <vt:lpstr>Calisto MT</vt:lpstr>
      <vt:lpstr>Cambria</vt:lpstr>
      <vt:lpstr>Cambria Math</vt:lpstr>
      <vt:lpstr>Trebuchet MS</vt:lpstr>
      <vt:lpstr>Wingdings 2</vt:lpstr>
      <vt:lpstr>Ardoise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delbecque</dc:creator>
  <cp:lastModifiedBy>Philippe</cp:lastModifiedBy>
  <cp:revision>533</cp:revision>
  <dcterms:created xsi:type="dcterms:W3CDTF">2021-01-02T09:39:04Z</dcterms:created>
  <dcterms:modified xsi:type="dcterms:W3CDTF">2022-09-03T09:46:16Z</dcterms:modified>
</cp:coreProperties>
</file>