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58" r:id="rId5"/>
    <p:sldId id="269" r:id="rId6"/>
    <p:sldId id="265" r:id="rId7"/>
    <p:sldId id="270" r:id="rId8"/>
    <p:sldId id="271" r:id="rId9"/>
    <p:sldId id="267" r:id="rId10"/>
    <p:sldId id="266" r:id="rId11"/>
    <p:sldId id="262" r:id="rId12"/>
    <p:sldId id="26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p:cViewPr varScale="1">
        <p:scale>
          <a:sx n="90" d="100"/>
          <a:sy n="90" d="100"/>
        </p:scale>
        <p:origin x="232"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CB612-659B-C470-F51D-3186862061D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6303571-0B83-24C1-5762-96F6B3E452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69FBD6E-4DBD-B172-29C9-CF5018E7B6EF}"/>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6BA764E0-210E-00C3-FC53-81E3FBB1E6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CBE080-89A8-6124-5AE4-268A5B3FB750}"/>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46039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EC0E49-264B-1A1F-A99D-BB3FF95C74F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BB3C1F-D84D-646B-104D-6DD09BBFFE8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088AF3-09AF-CD52-936C-129A10E568DB}"/>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D623AF0B-C9FC-97ED-0094-7CD03DCAB1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675FE3-4C02-04D9-E825-6AF4B9C6983A}"/>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1863627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454F20E-AECB-65AC-6936-B3BFA04BD22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464E7ED-B268-1B4F-9A07-0177CE76536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1D7CCCF-1FAA-D07E-FD65-1F9D26D1EFBD}"/>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B5703C9C-F1E6-248B-92C7-2C7C71597C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851C8B-12A5-7B73-4EC1-09D5B1425B3D}"/>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29829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5494E-8DFC-9A3D-2578-42F25BCACFB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E307905-A911-FD0C-13B3-75CA8C8A224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11959B-F626-B106-6F6A-8E0089016DA8}"/>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54C756F0-DD37-265D-73C3-AE5B06C1C5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AF0DAB-2142-A740-D1A4-E35B8BC0F6A1}"/>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151833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58496B-5561-89DE-63EC-2599BD069CA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2AA7831-79BC-BD55-53BE-AF2C69B0F3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82A2C39-C253-BC36-D419-820B2EA0F4EA}"/>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BBFC6925-BBB9-8E14-9A2A-E86E1DDF3A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0A239B-26F7-2223-CD69-25F689E5529C}"/>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43653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43F87-F433-8E9F-78EF-EFD6A43E38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5CD0851-F07B-3D35-D9F7-F931BB72373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D4D1D7A-DEBF-DFE1-8C70-B901EE6446D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1D4BF8D-BD7C-BFA8-7BE8-EA9E40F9133B}"/>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6" name="Espace réservé du pied de page 5">
            <a:extLst>
              <a:ext uri="{FF2B5EF4-FFF2-40B4-BE49-F238E27FC236}">
                <a16:creationId xmlns:a16="http://schemas.microsoft.com/office/drawing/2014/main" id="{18232307-32C7-55A7-C6D7-267B80940AF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B10883-4A8B-D8C9-CC4E-D4E6B855262B}"/>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325306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9A2340-EC19-09C9-E172-41DF64EA03B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87A528C-3666-B2FE-3C56-021E0F76D5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6FEC081-6294-D97F-6C47-09D7720D7CE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3443B5D-73A0-A47C-21FE-72E0E7CD6D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8B7C60F-C404-EF51-D42D-9EBD7AB27E4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5697521-0A3D-0566-CF2B-A491EB553CDC}"/>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8" name="Espace réservé du pied de page 7">
            <a:extLst>
              <a:ext uri="{FF2B5EF4-FFF2-40B4-BE49-F238E27FC236}">
                <a16:creationId xmlns:a16="http://schemas.microsoft.com/office/drawing/2014/main" id="{45B93CFD-ED5C-FA36-925F-ADA0D80C026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380E527-157E-EFF6-3D77-BC7ADA3EE513}"/>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36868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98820-3A2B-7161-DFFB-6E885F78983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756930D-62CA-BCEB-80E1-5443CE4F894B}"/>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4" name="Espace réservé du pied de page 3">
            <a:extLst>
              <a:ext uri="{FF2B5EF4-FFF2-40B4-BE49-F238E27FC236}">
                <a16:creationId xmlns:a16="http://schemas.microsoft.com/office/drawing/2014/main" id="{DC3C329D-E863-87FF-B5CF-B4BCD1290A7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434FDC5-47C5-C02B-277B-1D83E009FB91}"/>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37684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E32A0C-2D4C-96E9-0A9B-CC346F5320E2}"/>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3" name="Espace réservé du pied de page 2">
            <a:extLst>
              <a:ext uri="{FF2B5EF4-FFF2-40B4-BE49-F238E27FC236}">
                <a16:creationId xmlns:a16="http://schemas.microsoft.com/office/drawing/2014/main" id="{456468E6-650D-5355-9C66-0080E044B8E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DFFA52E-C4E1-EB24-60F2-EA3C73C08D84}"/>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175326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ECD8B9-A3C9-0F00-641B-62996611CD4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EA174AC-7349-A606-566E-EB3F5B4651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33ABEDF-FB9B-D6E3-FA2F-B9198074E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3E662C4-EA32-4EB0-D111-36A229672FFB}"/>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6" name="Espace réservé du pied de page 5">
            <a:extLst>
              <a:ext uri="{FF2B5EF4-FFF2-40B4-BE49-F238E27FC236}">
                <a16:creationId xmlns:a16="http://schemas.microsoft.com/office/drawing/2014/main" id="{F8A18D91-CB24-A209-2344-B4A9B24F508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76F6E2B-B93C-7F4C-FFBE-7A80F53933C7}"/>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289507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4C5C63-448B-66FC-8AC1-4A726113A5B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DB72BB-FE0F-87DA-2DC8-431621BE44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D808DEA-C543-CC13-90AC-D7837C176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9CAF2B7-DB06-04DF-82E5-39D49BDFDA9B}"/>
              </a:ext>
            </a:extLst>
          </p:cNvPr>
          <p:cNvSpPr>
            <a:spLocks noGrp="1"/>
          </p:cNvSpPr>
          <p:nvPr>
            <p:ph type="dt" sz="half" idx="10"/>
          </p:nvPr>
        </p:nvSpPr>
        <p:spPr/>
        <p:txBody>
          <a:bodyPr/>
          <a:lstStyle/>
          <a:p>
            <a:fld id="{C7C19F39-D3A3-854F-80D5-0787362768F3}" type="datetimeFigureOut">
              <a:rPr lang="fr-FR" smtClean="0"/>
              <a:t>06/01/2023</a:t>
            </a:fld>
            <a:endParaRPr lang="fr-FR"/>
          </a:p>
        </p:txBody>
      </p:sp>
      <p:sp>
        <p:nvSpPr>
          <p:cNvPr id="6" name="Espace réservé du pied de page 5">
            <a:extLst>
              <a:ext uri="{FF2B5EF4-FFF2-40B4-BE49-F238E27FC236}">
                <a16:creationId xmlns:a16="http://schemas.microsoft.com/office/drawing/2014/main" id="{9A4E2EEF-A8C5-1BE7-FCF6-C3A40F70EAB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92BD06B-71FE-C8A3-BA1D-96F6928E1E85}"/>
              </a:ext>
            </a:extLst>
          </p:cNvPr>
          <p:cNvSpPr>
            <a:spLocks noGrp="1"/>
          </p:cNvSpPr>
          <p:nvPr>
            <p:ph type="sldNum" sz="quarter" idx="12"/>
          </p:nvPr>
        </p:nvSpPr>
        <p:spPr/>
        <p:txBody>
          <a:bodyPr/>
          <a:lstStyle/>
          <a:p>
            <a:fld id="{6D020631-FF66-5F45-A834-FE9122D26680}" type="slidenum">
              <a:rPr lang="fr-FR" smtClean="0"/>
              <a:t>‹N°›</a:t>
            </a:fld>
            <a:endParaRPr lang="fr-FR"/>
          </a:p>
        </p:txBody>
      </p:sp>
    </p:spTree>
    <p:extLst>
      <p:ext uri="{BB962C8B-B14F-4D97-AF65-F5344CB8AC3E}">
        <p14:creationId xmlns:p14="http://schemas.microsoft.com/office/powerpoint/2010/main" val="358894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57D17E2-06D3-91A8-0F13-D2FD4E3CC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E01F7AD-6660-89A8-EA2B-2019B235E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8A03450-C6E5-87D4-19DA-688C9FD7D4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19F39-D3A3-854F-80D5-0787362768F3}" type="datetimeFigureOut">
              <a:rPr lang="fr-FR" smtClean="0"/>
              <a:t>06/01/2023</a:t>
            </a:fld>
            <a:endParaRPr lang="fr-FR"/>
          </a:p>
        </p:txBody>
      </p:sp>
      <p:sp>
        <p:nvSpPr>
          <p:cNvPr id="5" name="Espace réservé du pied de page 4">
            <a:extLst>
              <a:ext uri="{FF2B5EF4-FFF2-40B4-BE49-F238E27FC236}">
                <a16:creationId xmlns:a16="http://schemas.microsoft.com/office/drawing/2014/main" id="{8B72A848-A5B3-A233-901B-4AF57D9F93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E998374-68E1-18E0-F563-9B70F62257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20631-FF66-5F45-A834-FE9122D26680}" type="slidenum">
              <a:rPr lang="fr-FR" smtClean="0"/>
              <a:t>‹N°›</a:t>
            </a:fld>
            <a:endParaRPr lang="fr-FR"/>
          </a:p>
        </p:txBody>
      </p:sp>
    </p:spTree>
    <p:extLst>
      <p:ext uri="{BB962C8B-B14F-4D97-AF65-F5344CB8AC3E}">
        <p14:creationId xmlns:p14="http://schemas.microsoft.com/office/powerpoint/2010/main" val="1826643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FD0FBF-4355-5C68-5865-3FCF0619B5EF}"/>
              </a:ext>
            </a:extLst>
          </p:cNvPr>
          <p:cNvSpPr>
            <a:spLocks noGrp="1"/>
          </p:cNvSpPr>
          <p:nvPr>
            <p:ph type="ctrTitle"/>
          </p:nvPr>
        </p:nvSpPr>
        <p:spPr/>
        <p:txBody>
          <a:bodyPr/>
          <a:lstStyle/>
          <a:p>
            <a:r>
              <a:rPr lang="fr-FR"/>
              <a:t>2 Corinthiens 6 et 7</a:t>
            </a:r>
            <a:endParaRPr lang="fr-FR" dirty="0"/>
          </a:p>
        </p:txBody>
      </p:sp>
      <p:sp>
        <p:nvSpPr>
          <p:cNvPr id="3" name="Sous-titre 2">
            <a:extLst>
              <a:ext uri="{FF2B5EF4-FFF2-40B4-BE49-F238E27FC236}">
                <a16:creationId xmlns:a16="http://schemas.microsoft.com/office/drawing/2014/main" id="{B9716916-BFD9-1B40-D1DD-0B0B1020916C}"/>
              </a:ext>
            </a:extLst>
          </p:cNvPr>
          <p:cNvSpPr>
            <a:spLocks noGrp="1"/>
          </p:cNvSpPr>
          <p:nvPr>
            <p:ph type="subTitle" idx="1"/>
          </p:nvPr>
        </p:nvSpPr>
        <p:spPr/>
        <p:txBody>
          <a:bodyPr/>
          <a:lstStyle/>
          <a:p>
            <a:r>
              <a:rPr lang="fr-FR"/>
              <a:t>La joie profonde de Paul</a:t>
            </a:r>
            <a:endParaRPr lang="fr-FR" dirty="0"/>
          </a:p>
        </p:txBody>
      </p:sp>
    </p:spTree>
    <p:extLst>
      <p:ext uri="{BB962C8B-B14F-4D97-AF65-F5344CB8AC3E}">
        <p14:creationId xmlns:p14="http://schemas.microsoft.com/office/powerpoint/2010/main" val="18054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FA8454C-92B1-B172-1363-7C230BADFBE8}"/>
              </a:ext>
            </a:extLst>
          </p:cNvPr>
          <p:cNvSpPr txBox="1"/>
          <p:nvPr/>
        </p:nvSpPr>
        <p:spPr>
          <a:xfrm>
            <a:off x="1055913" y="819155"/>
            <a:ext cx="9829801" cy="3046988"/>
          </a:xfrm>
          <a:prstGeom prst="rect">
            <a:avLst/>
          </a:prstGeom>
          <a:noFill/>
        </p:spPr>
        <p:txBody>
          <a:bodyPr wrap="square" rtlCol="0">
            <a:spAutoFit/>
          </a:bodyPr>
          <a:lstStyle/>
          <a:p>
            <a:r>
              <a:rPr lang="fr-FR" sz="2400" dirty="0"/>
              <a:t>8 Même si je vous ai attristés par ma lettre, je ne le regrette pas. Et si je l'ai regretté – car je vois que cette lettre vous a momentanément attristés – 9 je me réjouis maintenant, non pas de ce que vous avez été attristés, mais de ce que votre tristesse vous a amenés à changer d'attitude, car vous avez été attristés selon Dieu, si bien que vous n'avez subi aucun dommage de notre part. 10 En effet, la tristesse selon Dieu produit une repentance qui conduit au salut et que l'on ne regrette jamais, tandis que la tristesse du monde produit la mort.</a:t>
            </a:r>
          </a:p>
        </p:txBody>
      </p:sp>
      <p:sp>
        <p:nvSpPr>
          <p:cNvPr id="5" name="ZoneTexte 4">
            <a:extLst>
              <a:ext uri="{FF2B5EF4-FFF2-40B4-BE49-F238E27FC236}">
                <a16:creationId xmlns:a16="http://schemas.microsoft.com/office/drawing/2014/main" id="{B532AD60-6FA0-141C-63FC-B517177EA3B9}"/>
              </a:ext>
            </a:extLst>
          </p:cNvPr>
          <p:cNvSpPr txBox="1"/>
          <p:nvPr/>
        </p:nvSpPr>
        <p:spPr>
          <a:xfrm>
            <a:off x="1055912" y="108857"/>
            <a:ext cx="8011887" cy="369332"/>
          </a:xfrm>
          <a:prstGeom prst="rect">
            <a:avLst/>
          </a:prstGeom>
          <a:noFill/>
        </p:spPr>
        <p:txBody>
          <a:bodyPr wrap="square" rtlCol="0">
            <a:spAutoFit/>
          </a:bodyPr>
          <a:lstStyle/>
          <a:p>
            <a:pPr marL="0" indent="0">
              <a:buNone/>
            </a:pPr>
            <a:r>
              <a:rPr lang="fr-FR" dirty="0"/>
              <a:t>3/ La « tristesse », source inattendue de la joie de Paul</a:t>
            </a:r>
          </a:p>
        </p:txBody>
      </p:sp>
    </p:spTree>
    <p:extLst>
      <p:ext uri="{BB962C8B-B14F-4D97-AF65-F5344CB8AC3E}">
        <p14:creationId xmlns:p14="http://schemas.microsoft.com/office/powerpoint/2010/main" val="1991848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62A357-D9C4-7138-BC79-A1781DABD0AE}"/>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35DADD19-4C07-4E49-4351-E19772C51D24}"/>
              </a:ext>
            </a:extLst>
          </p:cNvPr>
          <p:cNvSpPr>
            <a:spLocks noGrp="1"/>
          </p:cNvSpPr>
          <p:nvPr>
            <p:ph idx="1"/>
          </p:nvPr>
        </p:nvSpPr>
        <p:spPr/>
        <p:txBody>
          <a:bodyPr/>
          <a:lstStyle/>
          <a:p>
            <a:pPr marL="0" indent="0">
              <a:buNone/>
            </a:pPr>
            <a:r>
              <a:rPr lang="fr-FR" dirty="0">
                <a:highlight>
                  <a:srgbClr val="FFFF00"/>
                </a:highlight>
              </a:rPr>
              <a:t>4 J'ai une grande confiance en vous</a:t>
            </a:r>
            <a:r>
              <a:rPr lang="fr-FR" dirty="0"/>
              <a:t>, j'ai toute raison d'être fier de vous; je suis pleinement réconforté, débordant de joie au milieu de toutes nos difficultés.</a:t>
            </a:r>
          </a:p>
          <a:p>
            <a:pPr marL="0" indent="0">
              <a:buNone/>
            </a:pPr>
            <a:r>
              <a:rPr lang="fr-FR" dirty="0"/>
              <a:t>13 nous avons été beaucoup plus encore réjouis de constater la joie de Tite, qui a eu l'esprit tranquillisé par vous tous.</a:t>
            </a:r>
          </a:p>
          <a:p>
            <a:pPr marL="0" indent="0">
              <a:buNone/>
            </a:pPr>
            <a:r>
              <a:rPr lang="fr-FR" dirty="0"/>
              <a:t>15 Et son affection pour vous est d'autant plus grande quand il se souvient de votre obéissance à tous et de l'accueil que vous lui avez réservé avec crainte et profond respect. </a:t>
            </a:r>
            <a:r>
              <a:rPr lang="fr-FR" dirty="0">
                <a:highlight>
                  <a:srgbClr val="FFFF00"/>
                </a:highlight>
              </a:rPr>
              <a:t>16 Je me réjouis de pouvoir entièrement compter sur vous. </a:t>
            </a:r>
          </a:p>
        </p:txBody>
      </p:sp>
    </p:spTree>
    <p:extLst>
      <p:ext uri="{BB962C8B-B14F-4D97-AF65-F5344CB8AC3E}">
        <p14:creationId xmlns:p14="http://schemas.microsoft.com/office/powerpoint/2010/main" val="1573691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57F343-6E48-DC91-2AEF-EA6F57778597}"/>
              </a:ext>
            </a:extLst>
          </p:cNvPr>
          <p:cNvSpPr>
            <a:spLocks noGrp="1"/>
          </p:cNvSpPr>
          <p:nvPr>
            <p:ph type="title"/>
          </p:nvPr>
        </p:nvSpPr>
        <p:spPr/>
        <p:txBody>
          <a:bodyPr/>
          <a:lstStyle/>
          <a:p>
            <a:pPr algn="ctr"/>
            <a:r>
              <a:rPr lang="fr-FR" dirty="0"/>
              <a:t>La joie profonde de Paul</a:t>
            </a:r>
          </a:p>
        </p:txBody>
      </p:sp>
      <p:sp>
        <p:nvSpPr>
          <p:cNvPr id="3" name="Espace réservé du contenu 2">
            <a:extLst>
              <a:ext uri="{FF2B5EF4-FFF2-40B4-BE49-F238E27FC236}">
                <a16:creationId xmlns:a16="http://schemas.microsoft.com/office/drawing/2014/main" id="{8803FDBB-94AC-08F1-60F2-FEBD6165506C}"/>
              </a:ext>
            </a:extLst>
          </p:cNvPr>
          <p:cNvSpPr>
            <a:spLocks noGrp="1"/>
          </p:cNvSpPr>
          <p:nvPr>
            <p:ph idx="1"/>
          </p:nvPr>
        </p:nvSpPr>
        <p:spPr/>
        <p:txBody>
          <a:bodyPr>
            <a:normAutofit/>
          </a:bodyPr>
          <a:lstStyle/>
          <a:p>
            <a:pPr marL="0" indent="0">
              <a:buNone/>
            </a:pPr>
            <a:r>
              <a:rPr lang="fr-FR" dirty="0"/>
              <a:t>La joie de Paul dans la détresse</a:t>
            </a:r>
          </a:p>
          <a:p>
            <a:pPr marL="0" indent="0">
              <a:buNone/>
            </a:pPr>
            <a:endParaRPr lang="fr-FR" dirty="0"/>
          </a:p>
          <a:p>
            <a:pPr marL="0" indent="0">
              <a:buNone/>
            </a:pPr>
            <a:r>
              <a:rPr lang="fr-FR" dirty="0"/>
              <a:t>La joie inatteignable de Paul</a:t>
            </a:r>
          </a:p>
          <a:p>
            <a:pPr marL="0" indent="0">
              <a:buNone/>
            </a:pPr>
            <a:endParaRPr lang="fr-FR" dirty="0"/>
          </a:p>
          <a:p>
            <a:pPr marL="0" indent="0">
              <a:buNone/>
            </a:pPr>
            <a:r>
              <a:rPr lang="fr-FR" dirty="0"/>
              <a:t>La « tristesse », source inattendue de la joie de Paul</a:t>
            </a:r>
          </a:p>
        </p:txBody>
      </p:sp>
    </p:spTree>
    <p:extLst>
      <p:ext uri="{BB962C8B-B14F-4D97-AF65-F5344CB8AC3E}">
        <p14:creationId xmlns:p14="http://schemas.microsoft.com/office/powerpoint/2010/main" val="174459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B45E53-91DC-336C-288D-5B65620435B3}"/>
              </a:ext>
            </a:extLst>
          </p:cNvPr>
          <p:cNvSpPr>
            <a:spLocks noGrp="1"/>
          </p:cNvSpPr>
          <p:nvPr>
            <p:ph type="title"/>
          </p:nvPr>
        </p:nvSpPr>
        <p:spPr/>
        <p:txBody>
          <a:bodyPr/>
          <a:lstStyle/>
          <a:p>
            <a:pPr algn="ctr"/>
            <a:r>
              <a:rPr lang="fr-FR"/>
              <a:t>2 Corinthiens</a:t>
            </a:r>
            <a:endParaRPr lang="fr-FR" dirty="0"/>
          </a:p>
        </p:txBody>
      </p:sp>
      <p:sp>
        <p:nvSpPr>
          <p:cNvPr id="3" name="Espace réservé du contenu 2">
            <a:extLst>
              <a:ext uri="{FF2B5EF4-FFF2-40B4-BE49-F238E27FC236}">
                <a16:creationId xmlns:a16="http://schemas.microsoft.com/office/drawing/2014/main" id="{E11DAC5C-47F7-B712-717E-8E013F915996}"/>
              </a:ext>
            </a:extLst>
          </p:cNvPr>
          <p:cNvSpPr>
            <a:spLocks noGrp="1"/>
          </p:cNvSpPr>
          <p:nvPr>
            <p:ph idx="1"/>
          </p:nvPr>
        </p:nvSpPr>
        <p:spPr/>
        <p:txBody>
          <a:bodyPr>
            <a:normAutofit/>
          </a:bodyPr>
          <a:lstStyle/>
          <a:p>
            <a:pPr marL="0" indent="0" rtl="0">
              <a:spcBef>
                <a:spcPts val="0"/>
              </a:spcBef>
              <a:spcAft>
                <a:spcPts val="0"/>
              </a:spcAft>
              <a:buNone/>
            </a:pPr>
            <a:r>
              <a:rPr lang="fr-FR" sz="3200" b="0" i="0" u="none" strike="noStrike">
                <a:solidFill>
                  <a:srgbClr val="000000"/>
                </a:solidFill>
                <a:effectLst/>
                <a:highlight>
                  <a:srgbClr val="FFFF00"/>
                </a:highlight>
                <a:latin typeface="Arial" panose="020B0604020202020204" pitchFamily="34" charset="0"/>
              </a:rPr>
              <a:t>1/ chap 1 à 7 : Paul se réconcilie avec les Corinthiens</a:t>
            </a:r>
          </a:p>
          <a:p>
            <a:pPr marL="0" indent="0" rtl="0">
              <a:spcBef>
                <a:spcPts val="0"/>
              </a:spcBef>
              <a:spcAft>
                <a:spcPts val="0"/>
              </a:spcAft>
              <a:buNone/>
            </a:pPr>
            <a:endParaRPr lang="fr-FR" sz="4400">
              <a:effectLst/>
            </a:endParaRPr>
          </a:p>
          <a:p>
            <a:pPr marL="0" indent="0" rtl="0">
              <a:spcBef>
                <a:spcPts val="0"/>
              </a:spcBef>
              <a:spcAft>
                <a:spcPts val="0"/>
              </a:spcAft>
              <a:buNone/>
            </a:pPr>
            <a:r>
              <a:rPr lang="fr-FR" sz="3200" b="0" i="0" u="none" strike="noStrike">
                <a:solidFill>
                  <a:srgbClr val="000000"/>
                </a:solidFill>
                <a:effectLst/>
                <a:latin typeface="Arial" panose="020B0604020202020204" pitchFamily="34" charset="0"/>
              </a:rPr>
              <a:t>2/ chap 8 à 9 : La Générosité oubliée</a:t>
            </a:r>
          </a:p>
          <a:p>
            <a:pPr marL="0" indent="0" rtl="0">
              <a:spcBef>
                <a:spcPts val="0"/>
              </a:spcBef>
              <a:spcAft>
                <a:spcPts val="0"/>
              </a:spcAft>
              <a:buNone/>
            </a:pPr>
            <a:endParaRPr lang="fr-FR" sz="4400">
              <a:effectLst/>
            </a:endParaRPr>
          </a:p>
          <a:p>
            <a:pPr marL="0" indent="0" rtl="0">
              <a:spcBef>
                <a:spcPts val="0"/>
              </a:spcBef>
              <a:spcAft>
                <a:spcPts val="0"/>
              </a:spcAft>
              <a:buNone/>
            </a:pPr>
            <a:r>
              <a:rPr lang="fr-FR" sz="3200" b="0" i="0" u="none" strike="noStrike">
                <a:solidFill>
                  <a:srgbClr val="000000"/>
                </a:solidFill>
                <a:effectLst/>
                <a:latin typeface="Arial" panose="020B0604020202020204" pitchFamily="34" charset="0"/>
              </a:rPr>
              <a:t>3/ chap 10 à 13 : Le Défi ultime de Paul</a:t>
            </a:r>
            <a:endParaRPr lang="fr-FR" sz="4400" dirty="0">
              <a:effectLst/>
            </a:endParaRPr>
          </a:p>
        </p:txBody>
      </p:sp>
    </p:spTree>
    <p:extLst>
      <p:ext uri="{BB962C8B-B14F-4D97-AF65-F5344CB8AC3E}">
        <p14:creationId xmlns:p14="http://schemas.microsoft.com/office/powerpoint/2010/main" val="2797599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57F343-6E48-DC91-2AEF-EA6F57778597}"/>
              </a:ext>
            </a:extLst>
          </p:cNvPr>
          <p:cNvSpPr>
            <a:spLocks noGrp="1"/>
          </p:cNvSpPr>
          <p:nvPr>
            <p:ph type="title"/>
          </p:nvPr>
        </p:nvSpPr>
        <p:spPr/>
        <p:txBody>
          <a:bodyPr/>
          <a:lstStyle/>
          <a:p>
            <a:pPr algn="ctr"/>
            <a:r>
              <a:rPr lang="fr-FR" dirty="0"/>
              <a:t>La joie profonde de Paul</a:t>
            </a:r>
          </a:p>
        </p:txBody>
      </p:sp>
      <p:sp>
        <p:nvSpPr>
          <p:cNvPr id="3" name="Espace réservé du contenu 2">
            <a:extLst>
              <a:ext uri="{FF2B5EF4-FFF2-40B4-BE49-F238E27FC236}">
                <a16:creationId xmlns:a16="http://schemas.microsoft.com/office/drawing/2014/main" id="{8803FDBB-94AC-08F1-60F2-FEBD6165506C}"/>
              </a:ext>
            </a:extLst>
          </p:cNvPr>
          <p:cNvSpPr>
            <a:spLocks noGrp="1"/>
          </p:cNvSpPr>
          <p:nvPr>
            <p:ph idx="1"/>
          </p:nvPr>
        </p:nvSpPr>
        <p:spPr/>
        <p:txBody>
          <a:bodyPr>
            <a:normAutofit/>
          </a:bodyPr>
          <a:lstStyle/>
          <a:p>
            <a:pPr marL="0" indent="0">
              <a:buNone/>
            </a:pPr>
            <a:r>
              <a:rPr lang="fr-FR" dirty="0"/>
              <a:t>La joie de Paul dans la détresse</a:t>
            </a:r>
          </a:p>
          <a:p>
            <a:pPr marL="0" indent="0">
              <a:buNone/>
            </a:pPr>
            <a:endParaRPr lang="fr-FR" dirty="0"/>
          </a:p>
          <a:p>
            <a:pPr marL="0" indent="0">
              <a:buNone/>
            </a:pPr>
            <a:r>
              <a:rPr lang="fr-FR" dirty="0"/>
              <a:t>La joie inatteignable de Paul</a:t>
            </a:r>
          </a:p>
          <a:p>
            <a:pPr marL="0" indent="0">
              <a:buNone/>
            </a:pPr>
            <a:endParaRPr lang="fr-FR" dirty="0"/>
          </a:p>
          <a:p>
            <a:pPr marL="0" indent="0">
              <a:buNone/>
            </a:pPr>
            <a:r>
              <a:rPr lang="fr-FR" dirty="0"/>
              <a:t>La « tristesse », source inattendue de la joie de Paul</a:t>
            </a:r>
          </a:p>
        </p:txBody>
      </p:sp>
    </p:spTree>
    <p:extLst>
      <p:ext uri="{BB962C8B-B14F-4D97-AF65-F5344CB8AC3E}">
        <p14:creationId xmlns:p14="http://schemas.microsoft.com/office/powerpoint/2010/main" val="926240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FA8454C-92B1-B172-1363-7C230BADFBE8}"/>
              </a:ext>
            </a:extLst>
          </p:cNvPr>
          <p:cNvSpPr txBox="1"/>
          <p:nvPr/>
        </p:nvSpPr>
        <p:spPr>
          <a:xfrm>
            <a:off x="1055913" y="533400"/>
            <a:ext cx="9829801" cy="5509200"/>
          </a:xfrm>
          <a:prstGeom prst="rect">
            <a:avLst/>
          </a:prstGeom>
          <a:noFill/>
        </p:spPr>
        <p:txBody>
          <a:bodyPr wrap="square" rtlCol="0">
            <a:spAutoFit/>
          </a:bodyPr>
          <a:lstStyle/>
          <a:p>
            <a:pPr rtl="0">
              <a:spcBef>
                <a:spcPts val="1200"/>
              </a:spcBef>
              <a:spcAft>
                <a:spcPts val="1200"/>
              </a:spcAft>
            </a:pPr>
            <a:r>
              <a:rPr lang="fr-FR" sz="2200" b="0" i="0" u="none" strike="noStrike" dirty="0">
                <a:solidFill>
                  <a:srgbClr val="000000"/>
                </a:solidFill>
                <a:effectLst/>
                <a:latin typeface="Arial" panose="020B0604020202020204" pitchFamily="34" charset="0"/>
              </a:rPr>
              <a:t>3 En rien et pour personne nous ne voulons représenter un obstacle, afin que notre service soit sans reproche. 4 Au contraire, nous nous recommandons nous-mêmes à tout point de vue comme serviteurs de Dieu par une grande persévérance dans les souffrances, les détresses, les angoisses, 5 sous les coups, dans les prisons, les émeutes, les travaux pénibles, les privations de sommeil et de nourriture. 6 Nous nous recommandons aussi par la pureté, la connaissance, la patience, la bonté, par l'Esprit saint, par un amour sincère, 7 par la parole de vérité, par la puissance de Dieu, par les armes offensives et défensives de la justice, 8 que ce soit au milieu de la gloire ou du déshonneur, au milieu d'une mauvaise ou d'une bonne réputation. Nous sommes considérés comme des imposteurs, quoique disant la vérité; 9 comme des inconnus, quoique bien connus; comme des mourants, et pourtant nous vivons. Nous sommes comme condamnés, et pourtant pas mis à mort; 10 comme attristés, et pourtant nous sommes toujours joyeux; comme pauvres, et pourtant nous en enrichissons beaucoup; comme n'ayant rien, alors que nous possédons tout.</a:t>
            </a:r>
            <a:endParaRPr lang="fr-FR" sz="2200" dirty="0">
              <a:effectLst/>
            </a:endParaRPr>
          </a:p>
        </p:txBody>
      </p:sp>
      <p:sp>
        <p:nvSpPr>
          <p:cNvPr id="5" name="ZoneTexte 4">
            <a:extLst>
              <a:ext uri="{FF2B5EF4-FFF2-40B4-BE49-F238E27FC236}">
                <a16:creationId xmlns:a16="http://schemas.microsoft.com/office/drawing/2014/main" id="{B532AD60-6FA0-141C-63FC-B517177EA3B9}"/>
              </a:ext>
            </a:extLst>
          </p:cNvPr>
          <p:cNvSpPr txBox="1"/>
          <p:nvPr/>
        </p:nvSpPr>
        <p:spPr>
          <a:xfrm>
            <a:off x="1055913" y="108857"/>
            <a:ext cx="3951516" cy="646331"/>
          </a:xfrm>
          <a:prstGeom prst="rect">
            <a:avLst/>
          </a:prstGeom>
          <a:noFill/>
        </p:spPr>
        <p:txBody>
          <a:bodyPr wrap="square" rtlCol="0">
            <a:spAutoFit/>
          </a:bodyPr>
          <a:lstStyle/>
          <a:p>
            <a:r>
              <a:rPr lang="fr-FR"/>
              <a:t>1/ La joie de Paul dans la détresse</a:t>
            </a:r>
          </a:p>
          <a:p>
            <a:endParaRPr lang="fr-FR" dirty="0"/>
          </a:p>
        </p:txBody>
      </p:sp>
    </p:spTree>
    <p:extLst>
      <p:ext uri="{BB962C8B-B14F-4D97-AF65-F5344CB8AC3E}">
        <p14:creationId xmlns:p14="http://schemas.microsoft.com/office/powerpoint/2010/main" val="171947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FA8454C-92B1-B172-1363-7C230BADFBE8}"/>
              </a:ext>
            </a:extLst>
          </p:cNvPr>
          <p:cNvSpPr txBox="1"/>
          <p:nvPr/>
        </p:nvSpPr>
        <p:spPr>
          <a:xfrm>
            <a:off x="1055913" y="533400"/>
            <a:ext cx="9829801" cy="5509200"/>
          </a:xfrm>
          <a:prstGeom prst="rect">
            <a:avLst/>
          </a:prstGeom>
          <a:noFill/>
        </p:spPr>
        <p:txBody>
          <a:bodyPr wrap="square" rtlCol="0">
            <a:spAutoFit/>
          </a:bodyPr>
          <a:lstStyle/>
          <a:p>
            <a:pPr rtl="0">
              <a:spcBef>
                <a:spcPts val="1200"/>
              </a:spcBef>
              <a:spcAft>
                <a:spcPts val="1200"/>
              </a:spcAft>
            </a:pPr>
            <a:r>
              <a:rPr lang="fr-FR" sz="2200" b="0" i="0" u="none" strike="noStrike" dirty="0">
                <a:solidFill>
                  <a:srgbClr val="000000"/>
                </a:solidFill>
                <a:effectLst/>
                <a:latin typeface="Arial" panose="020B0604020202020204" pitchFamily="34" charset="0"/>
              </a:rPr>
              <a:t>3 En rien et pour personne nous ne voulons représenter un obstacle, </a:t>
            </a:r>
            <a:r>
              <a:rPr lang="fr-FR" sz="2200" b="0" i="0" u="none" strike="noStrike" dirty="0">
                <a:solidFill>
                  <a:srgbClr val="000000"/>
                </a:solidFill>
                <a:effectLst/>
                <a:highlight>
                  <a:srgbClr val="FFFF00"/>
                </a:highlight>
                <a:latin typeface="Arial" panose="020B0604020202020204" pitchFamily="34" charset="0"/>
              </a:rPr>
              <a:t>afin que notre service soit sans reproche</a:t>
            </a:r>
            <a:r>
              <a:rPr lang="fr-FR" sz="2200" b="0" i="0" u="none" strike="noStrike" dirty="0">
                <a:solidFill>
                  <a:srgbClr val="000000"/>
                </a:solidFill>
                <a:effectLst/>
                <a:latin typeface="Arial" panose="020B0604020202020204" pitchFamily="34" charset="0"/>
              </a:rPr>
              <a:t>. 4 Au contraire, </a:t>
            </a:r>
            <a:r>
              <a:rPr lang="fr-FR" sz="2200" b="0" i="0" u="none" strike="noStrike" dirty="0">
                <a:solidFill>
                  <a:srgbClr val="000000"/>
                </a:solidFill>
                <a:effectLst/>
                <a:highlight>
                  <a:srgbClr val="FFFF00"/>
                </a:highlight>
                <a:latin typeface="Arial" panose="020B0604020202020204" pitchFamily="34" charset="0"/>
              </a:rPr>
              <a:t>nous nous recommandons </a:t>
            </a:r>
            <a:r>
              <a:rPr lang="fr-FR" sz="2200" b="0" i="0" u="none" strike="noStrike" dirty="0">
                <a:solidFill>
                  <a:srgbClr val="000000"/>
                </a:solidFill>
                <a:effectLst/>
                <a:latin typeface="Arial" panose="020B0604020202020204" pitchFamily="34" charset="0"/>
              </a:rPr>
              <a:t>nous-mêmes à tout point de </a:t>
            </a:r>
            <a:r>
              <a:rPr lang="fr-FR" sz="2200" b="0" i="0" u="none" strike="noStrike" dirty="0">
                <a:solidFill>
                  <a:srgbClr val="000000"/>
                </a:solidFill>
                <a:effectLst/>
                <a:highlight>
                  <a:srgbClr val="FFFF00"/>
                </a:highlight>
                <a:latin typeface="Arial" panose="020B0604020202020204" pitchFamily="34" charset="0"/>
              </a:rPr>
              <a:t>vue comme serviteurs </a:t>
            </a:r>
            <a:r>
              <a:rPr lang="fr-FR" sz="2200" b="0" i="0" u="none" strike="noStrike" dirty="0">
                <a:solidFill>
                  <a:srgbClr val="000000"/>
                </a:solidFill>
                <a:effectLst/>
                <a:latin typeface="Arial" panose="020B0604020202020204" pitchFamily="34" charset="0"/>
              </a:rPr>
              <a:t>de Dieu par une grande persévérance dans les souffrances, les détresses, les angoisses, 5 sous les coups, dans les prisons, les émeutes, les travaux pénibles, les privations de sommeil et de nourriture. 6 Nous nous recommandons aussi par la pureté, la connaissance, la patience, la bonté, par l'Esprit saint, par un amour sincère, 7 par la parole de vérité, par la puissance de Dieu, par les armes offensives et défensives de la justice, 8 que ce soit au milieu de la gloire ou du déshonneur, au milieu d'une mauvaise ou d'une bonne réputation. Nous sommes considérés comme des imposteurs, quoique disant la vérité; 9 comme des inconnus, quoique bien connus; comme des mourants, et pourtant nous vivons. Nous sommes comme condamnés, et pourtant pas mis à mort; 10 </a:t>
            </a:r>
            <a:r>
              <a:rPr lang="fr-FR" sz="2200" b="0" i="0" u="none" strike="noStrike" dirty="0">
                <a:solidFill>
                  <a:srgbClr val="000000"/>
                </a:solidFill>
                <a:effectLst/>
                <a:highlight>
                  <a:srgbClr val="FFFF00"/>
                </a:highlight>
                <a:latin typeface="Arial" panose="020B0604020202020204" pitchFamily="34" charset="0"/>
              </a:rPr>
              <a:t>comme attristés, et pourtant nous sommes toujours joyeux</a:t>
            </a:r>
            <a:r>
              <a:rPr lang="fr-FR" sz="2200" b="0" i="0" u="none" strike="noStrike" dirty="0">
                <a:solidFill>
                  <a:srgbClr val="000000"/>
                </a:solidFill>
                <a:effectLst/>
                <a:latin typeface="Arial" panose="020B0604020202020204" pitchFamily="34" charset="0"/>
              </a:rPr>
              <a:t>; comme pauvres, et pourtant nous en enrichissons beaucoup; comme n'ayant rien, alors que nous possédons tout.</a:t>
            </a:r>
            <a:endParaRPr lang="fr-FR" sz="2200" dirty="0">
              <a:effectLst/>
            </a:endParaRPr>
          </a:p>
        </p:txBody>
      </p:sp>
      <p:sp>
        <p:nvSpPr>
          <p:cNvPr id="5" name="ZoneTexte 4">
            <a:extLst>
              <a:ext uri="{FF2B5EF4-FFF2-40B4-BE49-F238E27FC236}">
                <a16:creationId xmlns:a16="http://schemas.microsoft.com/office/drawing/2014/main" id="{B532AD60-6FA0-141C-63FC-B517177EA3B9}"/>
              </a:ext>
            </a:extLst>
          </p:cNvPr>
          <p:cNvSpPr txBox="1"/>
          <p:nvPr/>
        </p:nvSpPr>
        <p:spPr>
          <a:xfrm>
            <a:off x="1055913" y="108857"/>
            <a:ext cx="3951516" cy="646331"/>
          </a:xfrm>
          <a:prstGeom prst="rect">
            <a:avLst/>
          </a:prstGeom>
          <a:noFill/>
        </p:spPr>
        <p:txBody>
          <a:bodyPr wrap="square" rtlCol="0">
            <a:spAutoFit/>
          </a:bodyPr>
          <a:lstStyle/>
          <a:p>
            <a:r>
              <a:rPr lang="fr-FR" dirty="0"/>
              <a:t>1/ La joie de Paul dans la détresse</a:t>
            </a:r>
          </a:p>
          <a:p>
            <a:endParaRPr lang="fr-FR" dirty="0"/>
          </a:p>
        </p:txBody>
      </p:sp>
    </p:spTree>
    <p:extLst>
      <p:ext uri="{BB962C8B-B14F-4D97-AF65-F5344CB8AC3E}">
        <p14:creationId xmlns:p14="http://schemas.microsoft.com/office/powerpoint/2010/main" val="166858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FA8454C-92B1-B172-1363-7C230BADFBE8}"/>
              </a:ext>
            </a:extLst>
          </p:cNvPr>
          <p:cNvSpPr txBox="1"/>
          <p:nvPr/>
        </p:nvSpPr>
        <p:spPr>
          <a:xfrm>
            <a:off x="1055913" y="533400"/>
            <a:ext cx="9829801" cy="4893647"/>
          </a:xfrm>
          <a:prstGeom prst="rect">
            <a:avLst/>
          </a:prstGeom>
          <a:noFill/>
        </p:spPr>
        <p:txBody>
          <a:bodyPr wrap="square" rtlCol="0">
            <a:spAutoFit/>
          </a:bodyPr>
          <a:lstStyle/>
          <a:p>
            <a:r>
              <a:rPr lang="fr-FR" sz="2400" dirty="0"/>
              <a:t>14Ne formez pas un attelage disparate avec des incroyants. En effet, quelle relation y a-t-il entre la justice et le mal? Ou qu'y a-t-il de commun entre la lumière et les ténèbres? 15Quel accord y a-t-il entre Christ et le diable? Ou quelle part le croyant a-t-il avec l'incroyant? 16Quel rapport peut-il y avoir entre le temple de Dieu et les idoles? En effet, vous êtes le temple du Dieu vivant, comme Dieu l'a dit: J'habiterai et je marcherai au milieu d'eux; je serai leur Dieu et ils seront mon peuple. 17C'est pourquoi, sortez du milieu d'eux et séparez-vous, dit le Seigneur; ne touchez pas à ce qui est impur et je vous accueillerai. 18Je serai pour vous un père et vous serez pour moi des fils et des filles, dit le Seigneur tout-puissant. </a:t>
            </a:r>
          </a:p>
          <a:p>
            <a:r>
              <a:rPr lang="fr-FR" sz="2400" dirty="0"/>
              <a:t>7:1Puisque nous avons de telles promesses, bien-aimés, purifions-nous de tout ce qui souille notre corps et notre esprit et poursuivons jusqu'au bout la sainteté dans la crainte de Dieu. </a:t>
            </a:r>
          </a:p>
        </p:txBody>
      </p:sp>
      <p:sp>
        <p:nvSpPr>
          <p:cNvPr id="5" name="ZoneTexte 4">
            <a:extLst>
              <a:ext uri="{FF2B5EF4-FFF2-40B4-BE49-F238E27FC236}">
                <a16:creationId xmlns:a16="http://schemas.microsoft.com/office/drawing/2014/main" id="{B532AD60-6FA0-141C-63FC-B517177EA3B9}"/>
              </a:ext>
            </a:extLst>
          </p:cNvPr>
          <p:cNvSpPr txBox="1"/>
          <p:nvPr/>
        </p:nvSpPr>
        <p:spPr>
          <a:xfrm>
            <a:off x="1055913" y="108857"/>
            <a:ext cx="3951516" cy="646331"/>
          </a:xfrm>
          <a:prstGeom prst="rect">
            <a:avLst/>
          </a:prstGeom>
          <a:noFill/>
        </p:spPr>
        <p:txBody>
          <a:bodyPr wrap="square" rtlCol="0">
            <a:spAutoFit/>
          </a:bodyPr>
          <a:lstStyle/>
          <a:p>
            <a:pPr marL="0" indent="0">
              <a:buNone/>
            </a:pPr>
            <a:r>
              <a:rPr lang="fr-FR" dirty="0"/>
              <a:t>2/ La joie inatteignable de Paul</a:t>
            </a:r>
          </a:p>
          <a:p>
            <a:endParaRPr lang="fr-FR" dirty="0"/>
          </a:p>
        </p:txBody>
      </p:sp>
    </p:spTree>
    <p:extLst>
      <p:ext uri="{BB962C8B-B14F-4D97-AF65-F5344CB8AC3E}">
        <p14:creationId xmlns:p14="http://schemas.microsoft.com/office/powerpoint/2010/main" val="2400425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FA8454C-92B1-B172-1363-7C230BADFBE8}"/>
              </a:ext>
            </a:extLst>
          </p:cNvPr>
          <p:cNvSpPr txBox="1"/>
          <p:nvPr/>
        </p:nvSpPr>
        <p:spPr>
          <a:xfrm>
            <a:off x="1055913" y="533400"/>
            <a:ext cx="9829801" cy="4893647"/>
          </a:xfrm>
          <a:prstGeom prst="rect">
            <a:avLst/>
          </a:prstGeom>
          <a:noFill/>
        </p:spPr>
        <p:txBody>
          <a:bodyPr wrap="square" rtlCol="0">
            <a:spAutoFit/>
          </a:bodyPr>
          <a:lstStyle/>
          <a:p>
            <a:r>
              <a:rPr lang="fr-FR" sz="2400" dirty="0"/>
              <a:t>14Ne formez pas un attelage disparate avec des incroyants. En effet, quelle relation y a-t-il entre la justice et le mal? Ou qu'y a-t-il de commun entre la lumière et les ténèbres? 15Quel accord y a-t-il entre Christ et le diable? Ou quelle part le croyant a-t-il avec l'incroyant? 16Quel rapport peut-il y avoir entre le temple de Dieu et les idoles? En effet, vous êtes le temple du Dieu vivant, comme Dieu l'a dit: J'habiterai et je marcherai au milieu d'eux; je serai leur Dieu et ils seront mon peuple. 17C'est pourquoi, sortez du milieu d'eux et séparez-vous, dit le Seigneur; ne touchez pas à ce qui est impur et je vous accueillerai. 18Je serai pour vous un père et vous serez pour moi des fils et des filles, dit le Seigneur tout-puissant. </a:t>
            </a:r>
          </a:p>
          <a:p>
            <a:r>
              <a:rPr lang="fr-FR" sz="2400" dirty="0"/>
              <a:t>7:1Puisque nous avons de telles promesses, bien-aimés, purifions-nous de tout ce qui souille notre corps et notre esprit </a:t>
            </a:r>
            <a:r>
              <a:rPr lang="fr-FR" sz="2400" dirty="0">
                <a:highlight>
                  <a:srgbClr val="FFFF00"/>
                </a:highlight>
              </a:rPr>
              <a:t>et poursuivons jusqu'au bout la sainteté </a:t>
            </a:r>
            <a:r>
              <a:rPr lang="fr-FR" sz="2400" dirty="0"/>
              <a:t>dans la crainte de Dieu. </a:t>
            </a:r>
          </a:p>
        </p:txBody>
      </p:sp>
      <p:sp>
        <p:nvSpPr>
          <p:cNvPr id="5" name="ZoneTexte 4">
            <a:extLst>
              <a:ext uri="{FF2B5EF4-FFF2-40B4-BE49-F238E27FC236}">
                <a16:creationId xmlns:a16="http://schemas.microsoft.com/office/drawing/2014/main" id="{B532AD60-6FA0-141C-63FC-B517177EA3B9}"/>
              </a:ext>
            </a:extLst>
          </p:cNvPr>
          <p:cNvSpPr txBox="1"/>
          <p:nvPr/>
        </p:nvSpPr>
        <p:spPr>
          <a:xfrm>
            <a:off x="1055913" y="108857"/>
            <a:ext cx="3951516" cy="646331"/>
          </a:xfrm>
          <a:prstGeom prst="rect">
            <a:avLst/>
          </a:prstGeom>
          <a:noFill/>
        </p:spPr>
        <p:txBody>
          <a:bodyPr wrap="square" rtlCol="0">
            <a:spAutoFit/>
          </a:bodyPr>
          <a:lstStyle/>
          <a:p>
            <a:pPr marL="0" indent="0">
              <a:buNone/>
            </a:pPr>
            <a:r>
              <a:rPr lang="fr-FR" dirty="0"/>
              <a:t>2/ La joie inatteignable de Paul</a:t>
            </a:r>
          </a:p>
          <a:p>
            <a:endParaRPr lang="fr-FR" dirty="0"/>
          </a:p>
        </p:txBody>
      </p:sp>
    </p:spTree>
    <p:extLst>
      <p:ext uri="{BB962C8B-B14F-4D97-AF65-F5344CB8AC3E}">
        <p14:creationId xmlns:p14="http://schemas.microsoft.com/office/powerpoint/2010/main" val="1974398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aut à l'élastique à Toulouse - Antipodes Sport Nature - Viaduc de ...">
            <a:extLst>
              <a:ext uri="{FF2B5EF4-FFF2-40B4-BE49-F238E27FC236}">
                <a16:creationId xmlns:a16="http://schemas.microsoft.com/office/drawing/2014/main" id="{268193B3-FDC5-8A28-C7BD-AD0A3BA564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0"/>
            <a:ext cx="102473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22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738485-0198-CEE8-D773-2C1FC7C6F02A}"/>
              </a:ext>
            </a:extLst>
          </p:cNvPr>
          <p:cNvSpPr>
            <a:spLocks noGrp="1"/>
          </p:cNvSpPr>
          <p:nvPr>
            <p:ph type="title"/>
          </p:nvPr>
        </p:nvSpPr>
        <p:spPr>
          <a:xfrm>
            <a:off x="838200" y="267153"/>
            <a:ext cx="10515600" cy="5262790"/>
          </a:xfrm>
        </p:spPr>
        <p:txBody>
          <a:bodyPr>
            <a:normAutofit fontScale="90000"/>
          </a:bodyPr>
          <a:lstStyle/>
          <a:p>
            <a:r>
              <a:rPr lang="fr-FR" dirty="0"/>
              <a:t>5 : 18Et tout cela vient de Dieu qui nous a réconciliés avec lui par [Jésus-]Christ et qui nous a donné le ministère de la réconciliation. 19En effet, Dieu était en Christ: il réconciliait le monde avec lui-même en ne chargeant pas les hommes de leurs fautes, et il a mis en nous la parole de la réconciliation. 20Nous sommes donc des ambassadeurs pour Christ, comme si Dieu adressait par nous son appel. Nous supplions au nom de Christ: «Soyez réconciliés avec Dieu!</a:t>
            </a:r>
          </a:p>
        </p:txBody>
      </p:sp>
    </p:spTree>
    <p:extLst>
      <p:ext uri="{BB962C8B-B14F-4D97-AF65-F5344CB8AC3E}">
        <p14:creationId xmlns:p14="http://schemas.microsoft.com/office/powerpoint/2010/main" val="3041188299"/>
      </p:ext>
    </p:extLst>
  </p:cSld>
  <p:clrMapOvr>
    <a:masterClrMapping/>
  </p:clrMapOvr>
</p:sld>
</file>

<file path=ppt/theme/theme1.xml><?xml version="1.0" encoding="utf-8"?>
<a:theme xmlns:a="http://schemas.openxmlformats.org/drawingml/2006/main" name="Thème Offic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1963</TotalTime>
  <Words>1268</Words>
  <Application>Microsoft Macintosh PowerPoint</Application>
  <PresentationFormat>Grand écran</PresentationFormat>
  <Paragraphs>36</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 2013 – 2022</vt:lpstr>
      <vt:lpstr>2 Corinthiens 6 et 7</vt:lpstr>
      <vt:lpstr>2 Corinthiens</vt:lpstr>
      <vt:lpstr>La joie profonde de Paul</vt:lpstr>
      <vt:lpstr>Présentation PowerPoint</vt:lpstr>
      <vt:lpstr>Présentation PowerPoint</vt:lpstr>
      <vt:lpstr>Présentation PowerPoint</vt:lpstr>
      <vt:lpstr>Présentation PowerPoint</vt:lpstr>
      <vt:lpstr>Présentation PowerPoint</vt:lpstr>
      <vt:lpstr>5 : 18Et tout cela vient de Dieu qui nous a réconciliés avec lui par [Jésus-]Christ et qui nous a donné le ministère de la réconciliation. 19En effet, Dieu était en Christ: il réconciliait le monde avec lui-même en ne chargeant pas les hommes de leurs fautes, et il a mis en nous la parole de la réconciliation. 20Nous sommes donc des ambassadeurs pour Christ, comme si Dieu adressait par nous son appel. Nous supplions au nom de Christ: «Soyez réconciliés avec Dieu!</vt:lpstr>
      <vt:lpstr>Présentation PowerPoint</vt:lpstr>
      <vt:lpstr>Présentation PowerPoint</vt:lpstr>
      <vt:lpstr>La joie profonde de Paul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Corinthiens 6 et 7</dc:title>
  <dc:creator>Co Re</dc:creator>
  <cp:lastModifiedBy>Co Re</cp:lastModifiedBy>
  <cp:revision>11</cp:revision>
  <dcterms:created xsi:type="dcterms:W3CDTF">2023-01-06T14:18:44Z</dcterms:created>
  <dcterms:modified xsi:type="dcterms:W3CDTF">2023-01-07T23:01:46Z</dcterms:modified>
</cp:coreProperties>
</file>