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4"/>
  </p:notesMasterIdLst>
  <p:sldIdLst>
    <p:sldId id="300" r:id="rId2"/>
    <p:sldId id="309" r:id="rId3"/>
    <p:sldId id="298" r:id="rId4"/>
    <p:sldId id="299" r:id="rId5"/>
    <p:sldId id="301" r:id="rId6"/>
    <p:sldId id="302" r:id="rId7"/>
    <p:sldId id="303" r:id="rId8"/>
    <p:sldId id="304" r:id="rId9"/>
    <p:sldId id="306" r:id="rId10"/>
    <p:sldId id="308" r:id="rId11"/>
    <p:sldId id="305" r:id="rId12"/>
    <p:sldId id="30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pe delbecque" initials="Pd" lastIdx="1" clrIdx="0">
    <p:extLst>
      <p:ext uri="{19B8F6BF-5375-455C-9EA6-DF929625EA0E}">
        <p15:presenceInfo xmlns:p15="http://schemas.microsoft.com/office/powerpoint/2012/main" userId="83b9255d992689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309" autoAdjust="0"/>
    <p:restoredTop sz="93979" autoAdjust="0"/>
  </p:normalViewPr>
  <p:slideViewPr>
    <p:cSldViewPr snapToGrid="0">
      <p:cViewPr varScale="1">
        <p:scale>
          <a:sx n="42" d="100"/>
          <a:sy n="42" d="100"/>
        </p:scale>
        <p:origin x="40" y="5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2BEA99-BCE0-4174-A608-45B0C63F7195}"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39B49B-4765-4A27-B2A7-63057F5846A2}" type="slidenum">
              <a:rPr lang="fr-FR" smtClean="0"/>
              <a:t>‹N°›</a:t>
            </a:fld>
            <a:endParaRPr lang="fr-FR"/>
          </a:p>
        </p:txBody>
      </p:sp>
    </p:spTree>
    <p:extLst>
      <p:ext uri="{BB962C8B-B14F-4D97-AF65-F5344CB8AC3E}">
        <p14:creationId xmlns:p14="http://schemas.microsoft.com/office/powerpoint/2010/main" val="3009152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F97889C0-7C00-434D-8592-E93E27316743}" type="datetime1">
              <a:rPr lang="en-US" smtClean="0"/>
              <a:t>9/15/2023</a:t>
            </a:fld>
            <a:endParaRPr lang="en-US" dirty="0"/>
          </a:p>
        </p:txBody>
      </p:sp>
      <p:sp>
        <p:nvSpPr>
          <p:cNvPr id="5" name="Footer Placeholder 4"/>
          <p:cNvSpPr>
            <a:spLocks noGrp="1"/>
          </p:cNvSpPr>
          <p:nvPr>
            <p:ph type="ftr" sz="quarter" idx="11"/>
          </p:nvPr>
        </p:nvSpPr>
        <p:spPr/>
        <p:txBody>
          <a:bodyPr/>
          <a:lstStyle/>
          <a:p>
            <a:r>
              <a:rPr lang="fr-FR"/>
              <a:t>Message du 20 Juin 2021, rue Sonnerat</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5D64903-8A6F-4D25-9C4C-B168D78B3F6F}"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63A05D6-D6B1-482F-9094-FC53497DE516}"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BEB6806-FC22-4D69-8A1F-56D4B9CE4BCF}"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56145E1-6B2F-4AA6-B40E-515FD0C5354A}"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92034A7-54F0-46A0-8915-08A8B1B4EEDE}" type="datetime1">
              <a:rPr lang="en-US" smtClean="0"/>
              <a:t>9/15/2023</a:t>
            </a:fld>
            <a:endParaRPr lang="en-US" dirty="0"/>
          </a:p>
        </p:txBody>
      </p:sp>
      <p:sp>
        <p:nvSpPr>
          <p:cNvPr id="4" name="Footer Placeholder 3"/>
          <p:cNvSpPr>
            <a:spLocks noGrp="1"/>
          </p:cNvSpPr>
          <p:nvPr>
            <p:ph type="ftr" sz="quarter" idx="11"/>
          </p:nvPr>
        </p:nvSpPr>
        <p:spPr/>
        <p:txBody>
          <a:bodyPr/>
          <a:lstStyle/>
          <a:p>
            <a:r>
              <a:rPr lang="fr-FR"/>
              <a:t>Message du 20 Juin 2021, rue Sonnerat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0C2224F-DC2C-4C07-AE7D-7050FA2129C0}" type="datetime1">
              <a:rPr lang="en-US" smtClean="0"/>
              <a:t>9/15/2023</a:t>
            </a:fld>
            <a:endParaRPr lang="en-US" dirty="0"/>
          </a:p>
        </p:txBody>
      </p:sp>
      <p:sp>
        <p:nvSpPr>
          <p:cNvPr id="4" name="Footer Placeholder 3"/>
          <p:cNvSpPr>
            <a:spLocks noGrp="1"/>
          </p:cNvSpPr>
          <p:nvPr>
            <p:ph type="ftr" sz="quarter" idx="11"/>
          </p:nvPr>
        </p:nvSpPr>
        <p:spPr/>
        <p:txBody>
          <a:bodyPr/>
          <a:lstStyle/>
          <a:p>
            <a:r>
              <a:rPr lang="fr-FR"/>
              <a:t>Message du 20 Juin 2021, rue Sonnerat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F4B8CC1-9181-4381-A111-4B638E06BE6A}" type="datetime1">
              <a:rPr lang="en-US" smtClean="0"/>
              <a:t>9/15/2023</a:t>
            </a:fld>
            <a:endParaRPr lang="en-US" dirty="0"/>
          </a:p>
        </p:txBody>
      </p:sp>
      <p:sp>
        <p:nvSpPr>
          <p:cNvPr id="5" name="Footer Placeholder 4"/>
          <p:cNvSpPr>
            <a:spLocks noGrp="1"/>
          </p:cNvSpPr>
          <p:nvPr>
            <p:ph type="ftr" sz="quarter" idx="11"/>
          </p:nvPr>
        </p:nvSpPr>
        <p:spPr/>
        <p:txBody>
          <a:bodyPr/>
          <a:lstStyle/>
          <a:p>
            <a:r>
              <a:rPr lang="fr-FR"/>
              <a:t>Message du 20 Juin 2021, rue Sonnerat</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ABF61AE-5B9B-446F-8E04-BC33C59E85A2}" type="datetime1">
              <a:rPr lang="en-US" smtClean="0"/>
              <a:t>9/15/2023</a:t>
            </a:fld>
            <a:endParaRPr lang="en-US" dirty="0"/>
          </a:p>
        </p:txBody>
      </p:sp>
      <p:sp>
        <p:nvSpPr>
          <p:cNvPr id="5" name="Footer Placeholder 4"/>
          <p:cNvSpPr>
            <a:spLocks noGrp="1"/>
          </p:cNvSpPr>
          <p:nvPr>
            <p:ph type="ftr" sz="quarter" idx="11"/>
          </p:nvPr>
        </p:nvSpPr>
        <p:spPr/>
        <p:txBody>
          <a:bodyPr/>
          <a:lstStyle/>
          <a:p>
            <a:r>
              <a:rPr lang="fr-FR"/>
              <a:t>Message du 20 Juin 2021, rue Sonnerat</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482186D-EA66-464D-8505-FD022B7BCB29}" type="datetime1">
              <a:rPr lang="en-US" smtClean="0"/>
              <a:t>9/15/2023</a:t>
            </a:fld>
            <a:endParaRPr lang="en-US" dirty="0"/>
          </a:p>
        </p:txBody>
      </p:sp>
      <p:sp>
        <p:nvSpPr>
          <p:cNvPr id="5" name="Footer Placeholder 4"/>
          <p:cNvSpPr>
            <a:spLocks noGrp="1"/>
          </p:cNvSpPr>
          <p:nvPr>
            <p:ph type="ftr" sz="quarter" idx="11"/>
          </p:nvPr>
        </p:nvSpPr>
        <p:spPr/>
        <p:txBody>
          <a:bodyPr/>
          <a:lstStyle/>
          <a:p>
            <a:r>
              <a:rPr lang="fr-FR"/>
              <a:t>Message du 20 Juin 2021, rue Sonnerat</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9608E6-BDD5-4546-9E19-6022119F6AA0}" type="datetime1">
              <a:rPr lang="en-US" smtClean="0"/>
              <a:t>9/15/2023</a:t>
            </a:fld>
            <a:endParaRPr lang="en-US" dirty="0"/>
          </a:p>
        </p:txBody>
      </p:sp>
      <p:sp>
        <p:nvSpPr>
          <p:cNvPr id="5" name="Footer Placeholder 4"/>
          <p:cNvSpPr>
            <a:spLocks noGrp="1"/>
          </p:cNvSpPr>
          <p:nvPr>
            <p:ph type="ftr" sz="quarter" idx="11"/>
          </p:nvPr>
        </p:nvSpPr>
        <p:spPr/>
        <p:txBody>
          <a:bodyPr/>
          <a:lstStyle/>
          <a:p>
            <a:r>
              <a:rPr lang="fr-FR"/>
              <a:t>Message du 20 Juin 2021, rue Sonnerat</a:t>
            </a: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D8FD179-0BAD-4CAC-A051-DA96A1F859DC}"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D624AF3-79A6-477B-BD37-68BB42BA480B}" type="datetime1">
              <a:rPr lang="en-US" smtClean="0"/>
              <a:t>9/15/2023</a:t>
            </a:fld>
            <a:endParaRPr lang="en-US" dirty="0"/>
          </a:p>
        </p:txBody>
      </p:sp>
      <p:sp>
        <p:nvSpPr>
          <p:cNvPr id="8" name="Footer Placeholder 7"/>
          <p:cNvSpPr>
            <a:spLocks noGrp="1"/>
          </p:cNvSpPr>
          <p:nvPr>
            <p:ph type="ftr" sz="quarter" idx="11"/>
          </p:nvPr>
        </p:nvSpPr>
        <p:spPr/>
        <p:txBody>
          <a:bodyPr/>
          <a:lstStyle/>
          <a:p>
            <a:r>
              <a:rPr lang="fr-FR"/>
              <a:t>Message du 20 Juin 2021, rue Sonnerat</a:t>
            </a:r>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E6CF599-4552-45F4-9D22-A6BCC5F716F0}" type="datetime1">
              <a:rPr lang="en-US" smtClean="0"/>
              <a:t>9/15/2023</a:t>
            </a:fld>
            <a:endParaRPr lang="en-US" dirty="0"/>
          </a:p>
        </p:txBody>
      </p:sp>
      <p:sp>
        <p:nvSpPr>
          <p:cNvPr id="4" name="Footer Placeholder 3"/>
          <p:cNvSpPr>
            <a:spLocks noGrp="1"/>
          </p:cNvSpPr>
          <p:nvPr>
            <p:ph type="ftr" sz="quarter" idx="11"/>
          </p:nvPr>
        </p:nvSpPr>
        <p:spPr/>
        <p:txBody>
          <a:bodyPr/>
          <a:lstStyle/>
          <a:p>
            <a:r>
              <a:rPr lang="fr-FR"/>
              <a:t>Message du 20 Juin 2021, rue Sonnerat</a:t>
            </a: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7257-4491-4272-87E8-554C8CE0D8EF}" type="datetime1">
              <a:rPr lang="en-US" smtClean="0"/>
              <a:t>9/15/2023</a:t>
            </a:fld>
            <a:endParaRPr lang="en-US" dirty="0"/>
          </a:p>
        </p:txBody>
      </p:sp>
      <p:sp>
        <p:nvSpPr>
          <p:cNvPr id="3" name="Footer Placeholder 2"/>
          <p:cNvSpPr>
            <a:spLocks noGrp="1"/>
          </p:cNvSpPr>
          <p:nvPr>
            <p:ph type="ftr" sz="quarter" idx="11"/>
          </p:nvPr>
        </p:nvSpPr>
        <p:spPr/>
        <p:txBody>
          <a:bodyPr/>
          <a:lstStyle/>
          <a:p>
            <a:r>
              <a:rPr lang="fr-FR"/>
              <a:t>Message du 20 Juin 2021, rue Sonnerat</a:t>
            </a:r>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4B9F03D-5C5B-4765-92A5-CE37AC0A99D0}"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8C76F55-1BE8-4AB1-9AD4-B19077C8D1CF}" type="datetime1">
              <a:rPr lang="en-US" smtClean="0"/>
              <a:t>9/15/2023</a:t>
            </a:fld>
            <a:endParaRPr lang="en-US" dirty="0"/>
          </a:p>
        </p:txBody>
      </p:sp>
      <p:sp>
        <p:nvSpPr>
          <p:cNvPr id="6" name="Footer Placeholder 5"/>
          <p:cNvSpPr>
            <a:spLocks noGrp="1"/>
          </p:cNvSpPr>
          <p:nvPr>
            <p:ph type="ftr" sz="quarter" idx="11"/>
          </p:nvPr>
        </p:nvSpPr>
        <p:spPr/>
        <p:txBody>
          <a:bodyPr/>
          <a:lstStyle/>
          <a:p>
            <a:r>
              <a:rPr lang="fr-FR"/>
              <a:t>Message du 20 Juin 2021, rue Sonnerat</a:t>
            </a:r>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163E193-3D94-4FF5-BC9B-79E6D4938253}" type="datetime1">
              <a:rPr lang="en-US" smtClean="0"/>
              <a:t>9/15/2023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fr-FR"/>
              <a:t>Message du 20 Juin 2021, rue Sonnerat</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Google Shape;99;p20"/>
          <p:cNvSpPr txBox="1">
            <a:spLocks/>
          </p:cNvSpPr>
          <p:nvPr/>
        </p:nvSpPr>
        <p:spPr>
          <a:xfrm>
            <a:off x="1835700" y="-39719"/>
            <a:ext cx="8520600" cy="1031100"/>
          </a:xfrm>
          <a:prstGeom prst="rect">
            <a:avLst/>
          </a:prstGeom>
          <a:noFill/>
          <a:ln>
            <a:noFill/>
          </a:ln>
          <a:effectLst>
            <a:outerShdw blurRad="25400" dir="17880000">
              <a:srgbClr val="000000">
                <a:alpha val="46000"/>
              </a:srgbClr>
            </a:outerShdw>
          </a:effectLst>
        </p:spPr>
        <p:txBody>
          <a:bodyPr spcFirstLastPara="1" vert="horz" wrap="square" lIns="91425" tIns="91425" rIns="91425" bIns="91425" rtlCol="0" anchor="t" anchorCtr="0">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nSpc>
                <a:spcPct val="115000"/>
              </a:lnSpc>
              <a:spcBef>
                <a:spcPts val="0"/>
              </a:spcBef>
              <a:buSzPts val="2800"/>
            </a:pPr>
            <a:r>
              <a:rPr lang="fr-FR" sz="5000" dirty="0" smtClean="0">
                <a:solidFill>
                  <a:schemeClr val="tx1"/>
                </a:solidFill>
              </a:rPr>
              <a:t>Marc, le livre du Serviteur</a:t>
            </a:r>
            <a:endParaRPr lang="fr-FR" sz="5000" dirty="0">
              <a:solidFill>
                <a:schemeClr val="tx1"/>
              </a:solidFill>
            </a:endParaRPr>
          </a:p>
        </p:txBody>
      </p:sp>
      <p:sp>
        <p:nvSpPr>
          <p:cNvPr id="12" name="Google Shape;100;p20"/>
          <p:cNvSpPr txBox="1"/>
          <p:nvPr/>
        </p:nvSpPr>
        <p:spPr>
          <a:xfrm>
            <a:off x="1009824" y="2345642"/>
            <a:ext cx="10954493" cy="2166717"/>
          </a:xfrm>
          <a:prstGeom prst="rect">
            <a:avLst/>
          </a:prstGeom>
          <a:noFill/>
          <a:ln>
            <a:noFill/>
          </a:ln>
        </p:spPr>
        <p:txBody>
          <a:bodyPr spcFirstLastPara="1" wrap="square" lIns="91425" tIns="91425" rIns="91425" bIns="91425" anchor="t" anchorCtr="0">
            <a:spAutoFit/>
          </a:bodyPr>
          <a:lstStyle/>
          <a:p>
            <a:pPr marL="0" marR="0" lvl="0" indent="0" rtl="0">
              <a:lnSpc>
                <a:spcPct val="115000"/>
              </a:lnSpc>
              <a:spcBef>
                <a:spcPts val="0"/>
              </a:spcBef>
              <a:spcAft>
                <a:spcPts val="0"/>
              </a:spcAft>
              <a:buClr>
                <a:srgbClr val="000000"/>
              </a:buClr>
              <a:buSzPts val="2000"/>
              <a:buFont typeface="Arial"/>
              <a:buNone/>
            </a:pPr>
            <a:r>
              <a:rPr lang="fr" sz="2800" b="0" i="0" u="none" strike="noStrike" cap="none" dirty="0">
                <a:latin typeface="Cambria" panose="02040503050406030204" pitchFamily="18" charset="0"/>
                <a:ea typeface="Cambria" panose="02040503050406030204" pitchFamily="18" charset="0"/>
                <a:cs typeface="Arial"/>
                <a:sym typeface="Arial"/>
              </a:rPr>
              <a:t>Chap. 1 L’identité, l’autorité, la compassion du Serviteur</a:t>
            </a:r>
            <a:endParaRPr sz="2800" b="0" i="0" u="none" strike="noStrike" cap="none" dirty="0">
              <a:latin typeface="Cambria" panose="02040503050406030204" pitchFamily="18" charset="0"/>
              <a:ea typeface="Cambria" panose="02040503050406030204" pitchFamily="18" charset="0"/>
              <a:cs typeface="Arial"/>
              <a:sym typeface="Arial"/>
            </a:endParaRPr>
          </a:p>
          <a:p>
            <a:pPr marL="0" marR="0" lvl="0" indent="0" rtl="0">
              <a:lnSpc>
                <a:spcPct val="115000"/>
              </a:lnSpc>
              <a:spcBef>
                <a:spcPts val="0"/>
              </a:spcBef>
              <a:spcAft>
                <a:spcPts val="0"/>
              </a:spcAft>
              <a:buClr>
                <a:srgbClr val="000000"/>
              </a:buClr>
              <a:buSzPts val="2000"/>
              <a:buFont typeface="Arial"/>
              <a:buNone/>
            </a:pPr>
            <a:r>
              <a:rPr lang="fr" sz="2800" b="0" i="0" u="none" strike="noStrike" cap="none" dirty="0">
                <a:latin typeface="Cambria" panose="02040503050406030204" pitchFamily="18" charset="0"/>
                <a:ea typeface="Cambria" panose="02040503050406030204" pitchFamily="18" charset="0"/>
                <a:cs typeface="Arial"/>
                <a:sym typeface="Arial"/>
              </a:rPr>
              <a:t>Chap. 2 Le Serviteur vous offre le pardon, la joie, la liberté</a:t>
            </a:r>
            <a:endParaRPr sz="2800" b="0" i="0" u="none" strike="noStrike" cap="none" dirty="0">
              <a:latin typeface="Cambria" panose="02040503050406030204" pitchFamily="18" charset="0"/>
              <a:ea typeface="Cambria" panose="02040503050406030204" pitchFamily="18" charset="0"/>
              <a:cs typeface="Arial"/>
              <a:sym typeface="Arial"/>
            </a:endParaRPr>
          </a:p>
          <a:p>
            <a:pPr marL="0" marR="0" lvl="0" indent="0" rtl="0">
              <a:lnSpc>
                <a:spcPct val="115000"/>
              </a:lnSpc>
              <a:spcBef>
                <a:spcPts val="0"/>
              </a:spcBef>
              <a:spcAft>
                <a:spcPts val="0"/>
              </a:spcAft>
              <a:buClr>
                <a:srgbClr val="000000"/>
              </a:buClr>
              <a:buSzPts val="2000"/>
              <a:buFont typeface="Arial"/>
              <a:buNone/>
            </a:pPr>
            <a:r>
              <a:rPr lang="fr" sz="2800" b="0" i="0" u="none" strike="noStrike" cap="none" dirty="0">
                <a:latin typeface="Cambria" panose="02040503050406030204" pitchFamily="18" charset="0"/>
                <a:ea typeface="Cambria" panose="02040503050406030204" pitchFamily="18" charset="0"/>
                <a:cs typeface="Arial"/>
                <a:sym typeface="Arial"/>
              </a:rPr>
              <a:t>Chap. 3 le Serviteur inaugure le Royaume</a:t>
            </a:r>
            <a:endParaRPr sz="2800" b="0" i="0" u="none" strike="noStrike" cap="none" dirty="0">
              <a:latin typeface="Cambria" panose="02040503050406030204" pitchFamily="18" charset="0"/>
              <a:ea typeface="Cambria" panose="02040503050406030204" pitchFamily="18" charset="0"/>
              <a:cs typeface="Arial"/>
              <a:sym typeface="Arial"/>
            </a:endParaRPr>
          </a:p>
          <a:p>
            <a:pPr marL="0" marR="0" lvl="0" indent="0" rtl="0">
              <a:lnSpc>
                <a:spcPct val="115000"/>
              </a:lnSpc>
              <a:spcBef>
                <a:spcPts val="0"/>
              </a:spcBef>
              <a:spcAft>
                <a:spcPts val="0"/>
              </a:spcAft>
              <a:buClr>
                <a:srgbClr val="000000"/>
              </a:buClr>
              <a:buSzPts val="2000"/>
              <a:buFont typeface="Arial"/>
              <a:buNone/>
            </a:pPr>
            <a:r>
              <a:rPr lang="fr" sz="2800" b="0" i="0" u="none" strike="noStrike" cap="none" dirty="0">
                <a:solidFill>
                  <a:srgbClr val="FFC000"/>
                </a:solidFill>
                <a:latin typeface="Cambria" panose="02040503050406030204" pitchFamily="18" charset="0"/>
                <a:ea typeface="Cambria" panose="02040503050406030204" pitchFamily="18" charset="0"/>
                <a:cs typeface="Arial"/>
                <a:sym typeface="Arial"/>
              </a:rPr>
              <a:t>Chap. 4 </a:t>
            </a:r>
            <a:r>
              <a:rPr lang="fr" sz="2800" b="0" i="0" u="none" strike="noStrike" cap="none" dirty="0" smtClean="0">
                <a:solidFill>
                  <a:srgbClr val="FFC000"/>
                </a:solidFill>
                <a:latin typeface="Cambria" panose="02040503050406030204" pitchFamily="18" charset="0"/>
                <a:ea typeface="Cambria" panose="02040503050406030204" pitchFamily="18" charset="0"/>
                <a:cs typeface="Arial"/>
                <a:sym typeface="Arial"/>
              </a:rPr>
              <a:t>Des </a:t>
            </a:r>
            <a:r>
              <a:rPr lang="fr" sz="2800" b="0" i="0" u="none" strike="noStrike" cap="none" dirty="0">
                <a:solidFill>
                  <a:srgbClr val="FFC000"/>
                </a:solidFill>
                <a:latin typeface="Cambria" panose="02040503050406030204" pitchFamily="18" charset="0"/>
                <a:ea typeface="Cambria" panose="02040503050406030204" pitchFamily="18" charset="0"/>
                <a:cs typeface="Arial"/>
                <a:sym typeface="Arial"/>
              </a:rPr>
              <a:t>paraboles du Royaume</a:t>
            </a:r>
            <a:endParaRPr sz="2800" b="0" i="0" u="none" strike="noStrike" cap="none" dirty="0">
              <a:solidFill>
                <a:srgbClr val="FFC000"/>
              </a:solidFill>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341651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 y="1128064"/>
            <a:ext cx="6432001" cy="2362185"/>
          </a:xfrm>
          <a:prstGeom prst="rect">
            <a:avLst/>
          </a:prstGeom>
          <a:noFill/>
        </p:spPr>
        <p:txBody>
          <a:bodyPr wrap="square" rtlCol="0">
            <a:spAutoFit/>
          </a:bodyPr>
          <a:lstStyle/>
          <a:p>
            <a:pPr marL="514350" lvl="0" indent="-514350">
              <a:buAutoNum type="arabicPeriod"/>
            </a:pPr>
            <a:r>
              <a:rPr lang="fr-FR" sz="2200" dirty="0" smtClean="0">
                <a:latin typeface="Cambria" panose="02040503050406030204" pitchFamily="18" charset="0"/>
                <a:ea typeface="Cambria" panose="02040503050406030204" pitchFamily="18" charset="0"/>
              </a:rPr>
              <a:t>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s’exprime-t-il à l’aide de paraboles ? </a:t>
            </a:r>
          </a:p>
          <a:p>
            <a:pPr lvl="0"/>
            <a:r>
              <a:rPr lang="fr-FR" sz="2000" dirty="0" smtClean="0">
                <a:latin typeface="Cambria" panose="02040503050406030204" pitchFamily="18" charset="0"/>
                <a:ea typeface="Cambria" panose="02040503050406030204" pitchFamily="18" charset="0"/>
              </a:rPr>
              <a:t> - </a:t>
            </a:r>
            <a:r>
              <a:rPr lang="fr-FR" sz="2000" dirty="0">
                <a:latin typeface="Cambria" panose="02040503050406030204" pitchFamily="18" charset="0"/>
                <a:ea typeface="Cambria" panose="02040503050406030204" pitchFamily="18" charset="0"/>
              </a:rPr>
              <a:t>À </a:t>
            </a:r>
            <a:r>
              <a:rPr lang="fr-FR" sz="2000" dirty="0">
                <a:latin typeface="Cambria" panose="02040503050406030204" pitchFamily="18" charset="0"/>
                <a:ea typeface="Cambria" panose="02040503050406030204" pitchFamily="18" charset="0"/>
              </a:rPr>
              <a:t>propos du «  royaume de Dieu »</a:t>
            </a:r>
          </a:p>
          <a:p>
            <a:pPr lvl="0"/>
            <a:r>
              <a:rPr lang="fr-FR" sz="2000" dirty="0">
                <a:latin typeface="Cambria" panose="02040503050406030204" pitchFamily="18" charset="0"/>
                <a:ea typeface="Cambria" panose="02040503050406030204" pitchFamily="18" charset="0"/>
              </a:rPr>
              <a:t>2. Deux paraboles parmi d’autres.</a:t>
            </a:r>
          </a:p>
          <a:p>
            <a:pPr lvl="0"/>
            <a:r>
              <a:rPr lang="fr-FR" sz="2000" dirty="0">
                <a:latin typeface="Cambria" panose="02040503050406030204" pitchFamily="18" charset="0"/>
                <a:ea typeface="Cambria" panose="02040503050406030204" pitchFamily="18" charset="0"/>
              </a:rPr>
              <a:t>3. La parabole de la semence.</a:t>
            </a:r>
          </a:p>
          <a:p>
            <a:pPr lvl="0"/>
            <a:r>
              <a:rPr lang="fr-FR" sz="2150" dirty="0" smtClean="0">
                <a:latin typeface="Cambria" panose="02040503050406030204" pitchFamily="18" charset="0"/>
                <a:ea typeface="Cambria" panose="02040503050406030204" pitchFamily="18" charset="0"/>
              </a:rPr>
              <a:t>   </a:t>
            </a:r>
            <a:endParaRPr lang="fr-FR" sz="2150" dirty="0">
              <a:latin typeface="Cambria" panose="02040503050406030204" pitchFamily="18" charset="0"/>
              <a:ea typeface="Cambria" panose="02040503050406030204" pitchFamily="18" charset="0"/>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957" y="92328"/>
            <a:ext cx="1326043" cy="720000"/>
          </a:xfrm>
          <a:prstGeom prst="rect">
            <a:avLst/>
          </a:prstGeom>
        </p:spPr>
      </p:pic>
      <p:pic>
        <p:nvPicPr>
          <p:cNvPr id="13" name="Imag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1967865"/>
            <a:ext cx="0" cy="0"/>
          </a:xfrm>
          <a:prstGeom prst="rect">
            <a:avLst/>
          </a:prstGeom>
        </p:spPr>
      </p:pic>
      <p:grpSp>
        <p:nvGrpSpPr>
          <p:cNvPr id="10" name="Groupe 9"/>
          <p:cNvGrpSpPr/>
          <p:nvPr/>
        </p:nvGrpSpPr>
        <p:grpSpPr>
          <a:xfrm>
            <a:off x="285296" y="1436723"/>
            <a:ext cx="11540944" cy="4127437"/>
            <a:chOff x="285296" y="1436723"/>
            <a:chExt cx="11540944" cy="4127437"/>
          </a:xfrm>
        </p:grpSpPr>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8858" y="3404160"/>
              <a:ext cx="1437382" cy="2160000"/>
            </a:xfrm>
            <a:prstGeom prst="rect">
              <a:avLst/>
            </a:prstGeom>
          </p:spPr>
        </p:pic>
        <p:pic>
          <p:nvPicPr>
            <p:cNvPr id="14" name="Imag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96" y="3404160"/>
              <a:ext cx="3661017" cy="2160000"/>
            </a:xfrm>
            <a:prstGeom prst="rect">
              <a:avLst/>
            </a:prstGeom>
          </p:spPr>
        </p:pic>
        <p:sp>
          <p:nvSpPr>
            <p:cNvPr id="15" name="Flèche droite 14"/>
            <p:cNvSpPr/>
            <p:nvPr/>
          </p:nvSpPr>
          <p:spPr>
            <a:xfrm>
              <a:off x="4073213" y="4304160"/>
              <a:ext cx="978408" cy="36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9283549" y="4304160"/>
              <a:ext cx="978408" cy="3600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 name="Groupe 2"/>
            <p:cNvGrpSpPr/>
            <p:nvPr/>
          </p:nvGrpSpPr>
          <p:grpSpPr>
            <a:xfrm>
              <a:off x="5178521" y="1436723"/>
              <a:ext cx="3978128" cy="4127437"/>
              <a:chOff x="5178521" y="1436723"/>
              <a:chExt cx="3978128" cy="4127437"/>
            </a:xfrm>
          </p:grpSpPr>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521" y="3404160"/>
                <a:ext cx="3978128" cy="2160000"/>
              </a:xfrm>
              <a:prstGeom prst="rect">
                <a:avLst/>
              </a:prstGeom>
            </p:spPr>
          </p:pic>
          <p:sp>
            <p:nvSpPr>
              <p:cNvPr id="18" name="Rectangle 17"/>
              <p:cNvSpPr/>
              <p:nvPr/>
            </p:nvSpPr>
            <p:spPr>
              <a:xfrm>
                <a:off x="6746515" y="1436723"/>
                <a:ext cx="782587" cy="1862048"/>
              </a:xfrm>
              <a:prstGeom prst="rect">
                <a:avLst/>
              </a:prstGeom>
              <a:noFill/>
            </p:spPr>
            <p:txBody>
              <a:bodyPr wrap="none" lIns="91440" tIns="45720" rIns="91440" bIns="45720">
                <a:spAutoFit/>
              </a:bodyPr>
              <a:lstStyle/>
              <a:p>
                <a:pPr algn="ctr"/>
                <a:r>
                  <a:rPr lang="fr-FR" sz="11500" b="1" cap="none" spc="0" dirty="0" smtClean="0">
                    <a:ln w="0"/>
                    <a:effectLst>
                      <a:outerShdw blurRad="38100" dist="25400" dir="5400000" algn="ctr" rotWithShape="0">
                        <a:srgbClr val="6E747A">
                          <a:alpha val="43000"/>
                        </a:srgbClr>
                      </a:outerShdw>
                    </a:effectLst>
                  </a:rPr>
                  <a:t>?</a:t>
                </a:r>
                <a:endParaRPr lang="fr-FR" sz="11500" b="1" cap="none" spc="0" dirty="0">
                  <a:ln w="0"/>
                  <a:effectLst>
                    <a:outerShdw blurRad="38100" dist="25400" dir="5400000" algn="ctr" rotWithShape="0">
                      <a:srgbClr val="6E747A">
                        <a:alpha val="43000"/>
                      </a:srgbClr>
                    </a:outerShdw>
                  </a:effectLst>
                </a:endParaRPr>
              </a:p>
            </p:txBody>
          </p:sp>
        </p:grpSp>
      </p:grpSp>
      <p:sp>
        <p:nvSpPr>
          <p:cNvPr id="19" name="ZoneTexte 18"/>
          <p:cNvSpPr txBox="1"/>
          <p:nvPr/>
        </p:nvSpPr>
        <p:spPr>
          <a:xfrm>
            <a:off x="5277077" y="5805886"/>
            <a:ext cx="4102790" cy="461665"/>
          </a:xfrm>
          <a:prstGeom prst="rect">
            <a:avLst/>
          </a:prstGeom>
          <a:noFill/>
        </p:spPr>
        <p:txBody>
          <a:bodyPr wrap="none" rtlCol="0">
            <a:spAutoFit/>
          </a:bodyPr>
          <a:lstStyle/>
          <a:p>
            <a:r>
              <a:rPr lang="fr-FR" sz="2400" dirty="0" smtClean="0">
                <a:latin typeface="Cambria" panose="02040503050406030204" pitchFamily="18" charset="0"/>
                <a:ea typeface="Cambria" panose="02040503050406030204" pitchFamily="18" charset="0"/>
              </a:rPr>
              <a:t>… qu’il dorme ou qu’il veille …</a:t>
            </a:r>
            <a:endParaRPr lang="fr-FR"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824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 y="1128064"/>
            <a:ext cx="6432001" cy="2339102"/>
          </a:xfrm>
          <a:prstGeom prst="rect">
            <a:avLst/>
          </a:prstGeom>
          <a:noFill/>
        </p:spPr>
        <p:txBody>
          <a:bodyPr wrap="square" rtlCol="0">
            <a:spAutoFit/>
          </a:bodyPr>
          <a:lstStyle/>
          <a:p>
            <a:pPr marL="514350" lvl="0" indent="-514350">
              <a:buAutoNum type="arabicPeriod"/>
            </a:pPr>
            <a:r>
              <a:rPr lang="fr-FR" sz="2200" dirty="0" smtClean="0">
                <a:latin typeface="Cambria" panose="02040503050406030204" pitchFamily="18" charset="0"/>
                <a:ea typeface="Cambria" panose="02040503050406030204" pitchFamily="18" charset="0"/>
              </a:rPr>
              <a:t>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s’exprime-t-il à l’aide de paraboles ? </a:t>
            </a:r>
          </a:p>
          <a:p>
            <a:pPr lvl="0"/>
            <a:r>
              <a:rPr lang="fr-FR" sz="2000" dirty="0" smtClean="0">
                <a:latin typeface="Cambria" panose="02040503050406030204" pitchFamily="18" charset="0"/>
                <a:ea typeface="Cambria" panose="02040503050406030204" pitchFamily="18" charset="0"/>
              </a:rPr>
              <a:t> - </a:t>
            </a:r>
            <a:r>
              <a:rPr lang="fr-FR" sz="2000" dirty="0">
                <a:latin typeface="Cambria" panose="02040503050406030204" pitchFamily="18" charset="0"/>
                <a:ea typeface="Cambria" panose="02040503050406030204" pitchFamily="18" charset="0"/>
              </a:rPr>
              <a:t>À </a:t>
            </a:r>
            <a:r>
              <a:rPr lang="fr-FR" sz="2000" dirty="0">
                <a:latin typeface="Cambria" panose="02040503050406030204" pitchFamily="18" charset="0"/>
                <a:ea typeface="Cambria" panose="02040503050406030204" pitchFamily="18" charset="0"/>
              </a:rPr>
              <a:t>propos du «  royaume de Dieu »</a:t>
            </a:r>
          </a:p>
          <a:p>
            <a:pPr lvl="0"/>
            <a:r>
              <a:rPr lang="fr-FR" sz="2000" dirty="0">
                <a:latin typeface="Cambria" panose="02040503050406030204" pitchFamily="18" charset="0"/>
                <a:ea typeface="Cambria" panose="02040503050406030204" pitchFamily="18" charset="0"/>
              </a:rPr>
              <a:t>2. Deux paraboles parmi d’autres.</a:t>
            </a:r>
          </a:p>
          <a:p>
            <a:pPr lvl="0"/>
            <a:r>
              <a:rPr lang="fr-FR" sz="2000" dirty="0">
                <a:latin typeface="Cambria" panose="02040503050406030204" pitchFamily="18" charset="0"/>
                <a:ea typeface="Cambria" panose="02040503050406030204" pitchFamily="18" charset="0"/>
              </a:rPr>
              <a:t>3. La parabole de la semence.</a:t>
            </a:r>
          </a:p>
          <a:p>
            <a:pPr lvl="0"/>
            <a:r>
              <a:rPr lang="fr-FR" sz="2000" dirty="0">
                <a:latin typeface="Cambria" panose="02040503050406030204" pitchFamily="18" charset="0"/>
                <a:ea typeface="Cambria" panose="02040503050406030204" pitchFamily="18" charset="0"/>
              </a:rPr>
              <a:t>4. La parabole de la graine de de moutarde</a:t>
            </a:r>
            <a:r>
              <a:rPr lang="fr-FR" sz="2000" dirty="0" smtClean="0">
                <a:latin typeface="Cambria" panose="02040503050406030204" pitchFamily="18" charset="0"/>
                <a:ea typeface="Cambria" panose="02040503050406030204" pitchFamily="18" charset="0"/>
              </a:rPr>
              <a:t>.</a:t>
            </a:r>
            <a:endParaRPr lang="fr-FR" sz="2000" dirty="0">
              <a:latin typeface="Cambria" panose="02040503050406030204" pitchFamily="18" charset="0"/>
              <a:ea typeface="Cambria" panose="02040503050406030204" pitchFamily="18" charset="0"/>
            </a:endParaRPr>
          </a:p>
        </p:txBody>
      </p:sp>
      <p:sp>
        <p:nvSpPr>
          <p:cNvPr id="10" name="Rectangle 9"/>
          <p:cNvSpPr/>
          <p:nvPr/>
        </p:nvSpPr>
        <p:spPr>
          <a:xfrm>
            <a:off x="6432000" y="1044060"/>
            <a:ext cx="5760000" cy="3477875"/>
          </a:xfrm>
          <a:prstGeom prst="rect">
            <a:avLst/>
          </a:prstGeom>
        </p:spPr>
        <p:txBody>
          <a:bodyPr>
            <a:spAutoFit/>
          </a:bodyPr>
          <a:lstStyle/>
          <a:p>
            <a:r>
              <a:rPr lang="fr-FR" sz="2200" dirty="0">
                <a:latin typeface="Cambria" panose="02040503050406030204" pitchFamily="18" charset="0"/>
                <a:ea typeface="Cambria" panose="02040503050406030204" pitchFamily="18" charset="0"/>
              </a:rPr>
              <a:t>30  Il continua en disant : - A quoi comparerons-nous le royaume de Dieu ? Par quelle parabole pourrions-nous le présenter ?</a:t>
            </a:r>
          </a:p>
          <a:p>
            <a:r>
              <a:rPr lang="fr-FR" sz="2200" dirty="0">
                <a:latin typeface="Cambria" panose="02040503050406030204" pitchFamily="18" charset="0"/>
                <a:ea typeface="Cambria" panose="02040503050406030204" pitchFamily="18" charset="0"/>
              </a:rPr>
              <a:t>31  Il en est de lui comme d’une graine de moutarde : lorsqu’on la sème dans la terre, c’est la plus petite des semences du monde.</a:t>
            </a:r>
          </a:p>
          <a:p>
            <a:r>
              <a:rPr lang="fr-FR" sz="2200" dirty="0">
                <a:latin typeface="Cambria" panose="02040503050406030204" pitchFamily="18" charset="0"/>
                <a:ea typeface="Cambria" panose="02040503050406030204" pitchFamily="18" charset="0"/>
              </a:rPr>
              <a:t>32  Mais, une fois semée, elle pousse et devient plus grande que toutes les plantes du potager. Il y monte des branches si grandes que les oiseaux du ciel peuvent nicher à son ombre</a:t>
            </a:r>
            <a:r>
              <a:rPr lang="fr-FR" sz="2200" dirty="0" smtClean="0">
                <a:latin typeface="Cambria" panose="02040503050406030204" pitchFamily="18" charset="0"/>
                <a:ea typeface="Cambria" panose="02040503050406030204" pitchFamily="18" charset="0"/>
              </a:rPr>
              <a:t>.</a:t>
            </a:r>
            <a:endParaRPr lang="fr-FR" sz="2200" dirty="0">
              <a:latin typeface="Cambria" panose="02040503050406030204" pitchFamily="18" charset="0"/>
              <a:ea typeface="Cambria" panose="02040503050406030204" pitchFamily="18" charset="0"/>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000" y="93432"/>
            <a:ext cx="1800000" cy="714030"/>
          </a:xfrm>
          <a:prstGeom prst="rect">
            <a:avLst/>
          </a:prstGeom>
        </p:spPr>
      </p:pic>
    </p:spTree>
    <p:extLst>
      <p:ext uri="{BB962C8B-B14F-4D97-AF65-F5344CB8AC3E}">
        <p14:creationId xmlns:p14="http://schemas.microsoft.com/office/powerpoint/2010/main" val="27573986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 y="1128064"/>
            <a:ext cx="6432001" cy="2977738"/>
          </a:xfrm>
          <a:prstGeom prst="rect">
            <a:avLst/>
          </a:prstGeom>
          <a:noFill/>
        </p:spPr>
        <p:txBody>
          <a:bodyPr wrap="square" rtlCol="0">
            <a:spAutoFit/>
          </a:bodyPr>
          <a:lstStyle/>
          <a:p>
            <a:pPr marL="514350" lvl="0" indent="-514350">
              <a:buAutoNum type="arabicPeriod"/>
            </a:pPr>
            <a:r>
              <a:rPr lang="fr-FR" sz="2200" dirty="0" smtClean="0">
                <a:latin typeface="Cambria" panose="02040503050406030204" pitchFamily="18" charset="0"/>
                <a:ea typeface="Cambria" panose="02040503050406030204" pitchFamily="18" charset="0"/>
              </a:rPr>
              <a:t>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s’exprime-t-il à l’aide de paraboles ? </a:t>
            </a:r>
          </a:p>
          <a:p>
            <a:pPr lvl="0"/>
            <a:r>
              <a:rPr lang="fr-FR" sz="2000" dirty="0" smtClean="0">
                <a:latin typeface="Cambria" panose="02040503050406030204" pitchFamily="18" charset="0"/>
                <a:ea typeface="Cambria" panose="02040503050406030204" pitchFamily="18" charset="0"/>
              </a:rPr>
              <a:t> - </a:t>
            </a:r>
            <a:r>
              <a:rPr lang="fr-FR" sz="2000" dirty="0">
                <a:latin typeface="Cambria" panose="02040503050406030204" pitchFamily="18" charset="0"/>
                <a:ea typeface="Cambria" panose="02040503050406030204" pitchFamily="18" charset="0"/>
              </a:rPr>
              <a:t>À </a:t>
            </a:r>
            <a:r>
              <a:rPr lang="fr-FR" sz="2000" dirty="0">
                <a:latin typeface="Cambria" panose="02040503050406030204" pitchFamily="18" charset="0"/>
                <a:ea typeface="Cambria" panose="02040503050406030204" pitchFamily="18" charset="0"/>
              </a:rPr>
              <a:t>propos du «  royaume de Dieu »</a:t>
            </a:r>
          </a:p>
          <a:p>
            <a:pPr lvl="0"/>
            <a:r>
              <a:rPr lang="fr-FR" sz="2000" dirty="0">
                <a:latin typeface="Cambria" panose="02040503050406030204" pitchFamily="18" charset="0"/>
                <a:ea typeface="Cambria" panose="02040503050406030204" pitchFamily="18" charset="0"/>
              </a:rPr>
              <a:t>2. Deux paraboles parmi d’autres.</a:t>
            </a:r>
          </a:p>
          <a:p>
            <a:pPr lvl="0"/>
            <a:r>
              <a:rPr lang="fr-FR" sz="2000" dirty="0">
                <a:latin typeface="Cambria" panose="02040503050406030204" pitchFamily="18" charset="0"/>
                <a:ea typeface="Cambria" panose="02040503050406030204" pitchFamily="18" charset="0"/>
              </a:rPr>
              <a:t>3. La parabole de la semence.</a:t>
            </a:r>
          </a:p>
          <a:p>
            <a:pPr lvl="0"/>
            <a:r>
              <a:rPr lang="fr-FR" sz="2000" dirty="0">
                <a:latin typeface="Cambria" panose="02040503050406030204" pitchFamily="18" charset="0"/>
                <a:ea typeface="Cambria" panose="02040503050406030204" pitchFamily="18" charset="0"/>
              </a:rPr>
              <a:t>4. La parabole de la graine de de moutarde.</a:t>
            </a:r>
          </a:p>
          <a:p>
            <a:pPr lvl="0"/>
            <a:r>
              <a:rPr lang="fr-FR" sz="2000" dirty="0">
                <a:latin typeface="Cambria" panose="02040503050406030204" pitchFamily="18" charset="0"/>
                <a:ea typeface="Cambria" panose="02040503050406030204" pitchFamily="18" charset="0"/>
              </a:rPr>
              <a:t>5. Conclusion / applications</a:t>
            </a:r>
          </a:p>
          <a:p>
            <a:pPr lvl="0"/>
            <a:r>
              <a:rPr lang="fr-FR" sz="2150" dirty="0" smtClean="0">
                <a:latin typeface="Cambria" panose="02040503050406030204" pitchFamily="18" charset="0"/>
                <a:ea typeface="Cambria" panose="02040503050406030204" pitchFamily="18" charset="0"/>
              </a:rPr>
              <a:t>   </a:t>
            </a:r>
            <a:endParaRPr lang="fr-FR" sz="2150" dirty="0">
              <a:latin typeface="Cambria" panose="02040503050406030204" pitchFamily="18" charset="0"/>
              <a:ea typeface="Cambria" panose="02040503050406030204" pitchFamily="18" charset="0"/>
            </a:endParaRPr>
          </a:p>
        </p:txBody>
      </p:sp>
      <p:sp>
        <p:nvSpPr>
          <p:cNvPr id="10" name="Rectangle 9"/>
          <p:cNvSpPr/>
          <p:nvPr/>
        </p:nvSpPr>
        <p:spPr>
          <a:xfrm>
            <a:off x="6432000" y="1044060"/>
            <a:ext cx="5760000" cy="2123658"/>
          </a:xfrm>
          <a:prstGeom prst="rect">
            <a:avLst/>
          </a:prstGeom>
        </p:spPr>
        <p:txBody>
          <a:bodyPr>
            <a:spAutoFit/>
          </a:bodyPr>
          <a:lstStyle/>
          <a:p>
            <a:pPr marL="342900" indent="-342900">
              <a:buFont typeface="Wingdings" panose="05000000000000000000" pitchFamily="2" charset="2"/>
              <a:buChar char="w"/>
            </a:pPr>
            <a:r>
              <a:rPr lang="fr-FR" sz="2200" dirty="0" smtClean="0">
                <a:latin typeface="Cambria" panose="02040503050406030204" pitchFamily="18" charset="0"/>
                <a:ea typeface="Cambria" panose="02040503050406030204" pitchFamily="18" charset="0"/>
              </a:rPr>
              <a:t>Il est important de semer.</a:t>
            </a:r>
          </a:p>
          <a:p>
            <a:pPr marL="342900" indent="-342900">
              <a:buFont typeface="Wingdings" panose="05000000000000000000" pitchFamily="2" charset="2"/>
              <a:buChar char="w"/>
            </a:pPr>
            <a:r>
              <a:rPr lang="fr-FR" sz="2200" dirty="0" smtClean="0">
                <a:latin typeface="Cambria" panose="02040503050406030204" pitchFamily="18" charset="0"/>
                <a:ea typeface="Cambria" panose="02040503050406030204" pitchFamily="18" charset="0"/>
              </a:rPr>
              <a:t>Seule la parole de Dieu a le pouvoir de convaincre l’homme de son péché et de l’amener à changer.</a:t>
            </a:r>
          </a:p>
          <a:p>
            <a:pPr marL="342900" indent="-342900">
              <a:buFont typeface="Wingdings" panose="05000000000000000000" pitchFamily="2" charset="2"/>
              <a:buChar char="w"/>
            </a:pPr>
            <a:r>
              <a:rPr lang="fr-FR" sz="2200" dirty="0" smtClean="0">
                <a:latin typeface="Cambria" panose="02040503050406030204" pitchFamily="18" charset="0"/>
                <a:ea typeface="Cambria" panose="02040503050406030204" pitchFamily="18" charset="0"/>
              </a:rPr>
              <a:t>Dieu fait chaque chose en Son temps.</a:t>
            </a:r>
            <a:endParaRPr lang="fr-FR" sz="2200" dirty="0" smtClean="0">
              <a:latin typeface="Cambria" panose="02040503050406030204" pitchFamily="18" charset="0"/>
              <a:ea typeface="Cambria" panose="02040503050406030204" pitchFamily="18" charset="0"/>
            </a:endParaRPr>
          </a:p>
          <a:p>
            <a:pPr marL="342900" indent="-342900">
              <a:buFont typeface="Wingdings" panose="05000000000000000000" pitchFamily="2" charset="2"/>
              <a:buChar char="w"/>
            </a:pPr>
            <a:r>
              <a:rPr lang="fr-FR" sz="2200" dirty="0" smtClean="0">
                <a:latin typeface="Cambria" panose="02040503050406030204" pitchFamily="18" charset="0"/>
                <a:ea typeface="Cambria" panose="02040503050406030204" pitchFamily="18" charset="0"/>
              </a:rPr>
              <a:t>Ne nous fions pas aux apparences !</a:t>
            </a:r>
            <a:endParaRPr lang="fr-FR" sz="2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437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0" y="1166843"/>
            <a:ext cx="12192000" cy="4031873"/>
          </a:xfrm>
          <a:prstGeom prst="rect">
            <a:avLst/>
          </a:prstGeom>
          <a:noFill/>
        </p:spPr>
        <p:txBody>
          <a:bodyPr wrap="square" rtlCol="0">
            <a:spAutoFit/>
          </a:bodyPr>
          <a:lstStyle/>
          <a:p>
            <a:r>
              <a:rPr lang="fr-FR" sz="3200" dirty="0">
                <a:latin typeface="Cambria" panose="02040503050406030204" pitchFamily="18" charset="0"/>
                <a:ea typeface="Cambria" panose="02040503050406030204" pitchFamily="18" charset="0"/>
              </a:rPr>
              <a:t>26  Il dit aussi : - Il en est du royaume de Dieu comme d’un </a:t>
            </a:r>
            <a:r>
              <a:rPr lang="fr-FR" sz="3200" dirty="0" smtClean="0">
                <a:latin typeface="Cambria" panose="02040503050406030204" pitchFamily="18" charset="0"/>
                <a:ea typeface="Cambria" panose="02040503050406030204" pitchFamily="18" charset="0"/>
              </a:rPr>
              <a:t/>
            </a:r>
            <a:br>
              <a:rPr lang="fr-FR" sz="3200" dirty="0" smtClean="0">
                <a:latin typeface="Cambria" panose="02040503050406030204" pitchFamily="18" charset="0"/>
                <a:ea typeface="Cambria" panose="02040503050406030204" pitchFamily="18" charset="0"/>
              </a:rPr>
            </a:br>
            <a:r>
              <a:rPr lang="fr-FR" sz="3200" dirty="0" smtClean="0">
                <a:latin typeface="Cambria" panose="02040503050406030204" pitchFamily="18" charset="0"/>
                <a:ea typeface="Cambria" panose="02040503050406030204" pitchFamily="18" charset="0"/>
              </a:rPr>
              <a:t>homme </a:t>
            </a:r>
            <a:r>
              <a:rPr lang="fr-FR" sz="3200" dirty="0">
                <a:latin typeface="Cambria" panose="02040503050406030204" pitchFamily="18" charset="0"/>
                <a:ea typeface="Cambria" panose="02040503050406030204" pitchFamily="18" charset="0"/>
              </a:rPr>
              <a:t>qui a répandu de la semence dans son champ</a:t>
            </a:r>
            <a:r>
              <a:rPr lang="fr-FR" sz="3200" dirty="0" smtClean="0">
                <a:latin typeface="Cambria" panose="02040503050406030204" pitchFamily="18" charset="0"/>
                <a:ea typeface="Cambria" panose="02040503050406030204" pitchFamily="18" charset="0"/>
              </a:rPr>
              <a:t>.</a:t>
            </a:r>
            <a:r>
              <a:rPr lang="fr-FR" sz="3200" dirty="0">
                <a:latin typeface="Cambria" panose="02040503050406030204" pitchFamily="18" charset="0"/>
                <a:ea typeface="Cambria" panose="02040503050406030204" pitchFamily="18" charset="0"/>
              </a:rPr>
              <a:t> </a:t>
            </a:r>
          </a:p>
          <a:p>
            <a:r>
              <a:rPr lang="fr-FR" sz="3200" dirty="0">
                <a:latin typeface="Cambria" panose="02040503050406030204" pitchFamily="18" charset="0"/>
                <a:ea typeface="Cambria" panose="02040503050406030204" pitchFamily="18" charset="0"/>
              </a:rPr>
              <a:t>27  A présent, qu’il dorme ou qu’il veille, la nuit comme </a:t>
            </a:r>
            <a:r>
              <a:rPr lang="fr-FR" sz="3200" dirty="0" smtClean="0">
                <a:latin typeface="Cambria" panose="02040503050406030204" pitchFamily="18" charset="0"/>
                <a:ea typeface="Cambria" panose="02040503050406030204" pitchFamily="18" charset="0"/>
              </a:rPr>
              <a:t>le</a:t>
            </a:r>
            <a:br>
              <a:rPr lang="fr-FR" sz="3200" dirty="0" smtClean="0">
                <a:latin typeface="Cambria" panose="02040503050406030204" pitchFamily="18" charset="0"/>
                <a:ea typeface="Cambria" panose="02040503050406030204" pitchFamily="18" charset="0"/>
              </a:rPr>
            </a:br>
            <a:r>
              <a:rPr lang="fr-FR" sz="3200" dirty="0" smtClean="0">
                <a:latin typeface="Cambria" panose="02040503050406030204" pitchFamily="18" charset="0"/>
                <a:ea typeface="Cambria" panose="02040503050406030204" pitchFamily="18" charset="0"/>
              </a:rPr>
              <a:t>jour</a:t>
            </a:r>
            <a:r>
              <a:rPr lang="fr-FR" sz="3200" dirty="0">
                <a:latin typeface="Cambria" panose="02040503050406030204" pitchFamily="18" charset="0"/>
                <a:ea typeface="Cambria" panose="02040503050406030204" pitchFamily="18" charset="0"/>
              </a:rPr>
              <a:t>, le grain germe et la plante grandit sans qu’il s’en </a:t>
            </a:r>
            <a:r>
              <a:rPr lang="fr-FR" sz="3200" dirty="0" smtClean="0">
                <a:latin typeface="Cambria" panose="02040503050406030204" pitchFamily="18" charset="0"/>
                <a:ea typeface="Cambria" panose="02040503050406030204" pitchFamily="18" charset="0"/>
              </a:rPr>
              <a:t>préoccupe.</a:t>
            </a:r>
            <a:r>
              <a:rPr lang="fr-FR" sz="3200" dirty="0">
                <a:latin typeface="Cambria" panose="02040503050406030204" pitchFamily="18" charset="0"/>
                <a:ea typeface="Cambria" panose="02040503050406030204" pitchFamily="18" charset="0"/>
              </a:rPr>
              <a:t> </a:t>
            </a:r>
          </a:p>
          <a:p>
            <a:r>
              <a:rPr lang="fr-FR" sz="3200" dirty="0">
                <a:latin typeface="Cambria" panose="02040503050406030204" pitchFamily="18" charset="0"/>
                <a:ea typeface="Cambria" panose="02040503050406030204" pitchFamily="18" charset="0"/>
              </a:rPr>
              <a:t>28  D’elle-même, la terre fait pousser le blé : d’abord la tige, </a:t>
            </a:r>
            <a:r>
              <a:rPr lang="fr-FR" sz="3200" dirty="0" smtClean="0">
                <a:latin typeface="Cambria" panose="02040503050406030204" pitchFamily="18" charset="0"/>
                <a:ea typeface="Cambria" panose="02040503050406030204" pitchFamily="18" charset="0"/>
              </a:rPr>
              <a:t/>
            </a:r>
            <a:br>
              <a:rPr lang="fr-FR" sz="3200" dirty="0" smtClean="0">
                <a:latin typeface="Cambria" panose="02040503050406030204" pitchFamily="18" charset="0"/>
                <a:ea typeface="Cambria" panose="02040503050406030204" pitchFamily="18" charset="0"/>
              </a:rPr>
            </a:br>
            <a:r>
              <a:rPr lang="fr-FR" sz="3200" dirty="0" smtClean="0">
                <a:latin typeface="Cambria" panose="02040503050406030204" pitchFamily="18" charset="0"/>
                <a:ea typeface="Cambria" panose="02040503050406030204" pitchFamily="18" charset="0"/>
              </a:rPr>
              <a:t>puis </a:t>
            </a:r>
            <a:r>
              <a:rPr lang="fr-FR" sz="3200" dirty="0">
                <a:latin typeface="Cambria" panose="02040503050406030204" pitchFamily="18" charset="0"/>
                <a:ea typeface="Cambria" panose="02040503050406030204" pitchFamily="18" charset="0"/>
              </a:rPr>
              <a:t>l’épi vert, et enfin les grains de blé remplissant cet épi.</a:t>
            </a:r>
          </a:p>
          <a:p>
            <a:r>
              <a:rPr lang="fr-FR" sz="3200" dirty="0">
                <a:latin typeface="Cambria" panose="02040503050406030204" pitchFamily="18" charset="0"/>
                <a:ea typeface="Cambria" panose="02040503050406030204" pitchFamily="18" charset="0"/>
              </a:rPr>
              <a:t>29  Et lorsque le grain est prêt à être cueilli, l’homme y porte </a:t>
            </a:r>
            <a:r>
              <a:rPr lang="fr-FR" sz="3200" dirty="0" smtClean="0">
                <a:latin typeface="Cambria" panose="02040503050406030204" pitchFamily="18" charset="0"/>
                <a:ea typeface="Cambria" panose="02040503050406030204" pitchFamily="18" charset="0"/>
              </a:rPr>
              <a:t/>
            </a:r>
            <a:br>
              <a:rPr lang="fr-FR" sz="3200" dirty="0" smtClean="0">
                <a:latin typeface="Cambria" panose="02040503050406030204" pitchFamily="18" charset="0"/>
                <a:ea typeface="Cambria" panose="02040503050406030204" pitchFamily="18" charset="0"/>
              </a:rPr>
            </a:br>
            <a:r>
              <a:rPr lang="fr-FR" sz="3200" dirty="0" smtClean="0">
                <a:latin typeface="Cambria" panose="02040503050406030204" pitchFamily="18" charset="0"/>
                <a:ea typeface="Cambria" panose="02040503050406030204" pitchFamily="18" charset="0"/>
              </a:rPr>
              <a:t>aussitôt </a:t>
            </a:r>
            <a:r>
              <a:rPr lang="fr-FR" sz="3200" dirty="0">
                <a:latin typeface="Cambria" panose="02040503050406030204" pitchFamily="18" charset="0"/>
                <a:ea typeface="Cambria" panose="02040503050406030204" pitchFamily="18" charset="0"/>
              </a:rPr>
              <a:t>la faucille, car la moisson est prête.</a:t>
            </a:r>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957" y="92328"/>
            <a:ext cx="1326043" cy="720000"/>
          </a:xfrm>
          <a:prstGeom prst="rect">
            <a:avLst/>
          </a:prstGeom>
        </p:spPr>
      </p:pic>
      <p:sp>
        <p:nvSpPr>
          <p:cNvPr id="10" name="Rectangle 9"/>
          <p:cNvSpPr/>
          <p:nvPr/>
        </p:nvSpPr>
        <p:spPr>
          <a:xfrm>
            <a:off x="4083256" y="23200"/>
            <a:ext cx="1544012" cy="707886"/>
          </a:xfrm>
          <a:prstGeom prst="rect">
            <a:avLst/>
          </a:prstGeom>
        </p:spPr>
        <p:txBody>
          <a:bodyPr wrap="none">
            <a:spAutoFit/>
          </a:bodyPr>
          <a:lstStyle/>
          <a:p>
            <a:r>
              <a:rPr lang="fr-FR" sz="4000" dirty="0">
                <a:latin typeface="Cambria" panose="02040503050406030204" pitchFamily="18" charset="0"/>
                <a:ea typeface="Cambria" panose="02040503050406030204" pitchFamily="18" charset="0"/>
              </a:rPr>
              <a:t>(SEM)</a:t>
            </a:r>
            <a:endParaRPr lang="fr-FR" sz="4000" dirty="0"/>
          </a:p>
        </p:txBody>
      </p:sp>
    </p:spTree>
    <p:extLst>
      <p:ext uri="{BB962C8B-B14F-4D97-AF65-F5344CB8AC3E}">
        <p14:creationId xmlns:p14="http://schemas.microsoft.com/office/powerpoint/2010/main" val="1700710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7" name="ZoneTexte 6"/>
          <p:cNvSpPr txBox="1"/>
          <p:nvPr/>
        </p:nvSpPr>
        <p:spPr>
          <a:xfrm>
            <a:off x="0" y="971857"/>
            <a:ext cx="12192000" cy="5509200"/>
          </a:xfrm>
          <a:prstGeom prst="rect">
            <a:avLst/>
          </a:prstGeom>
          <a:noFill/>
        </p:spPr>
        <p:txBody>
          <a:bodyPr wrap="square" rtlCol="0">
            <a:spAutoFit/>
          </a:bodyPr>
          <a:lstStyle/>
          <a:p>
            <a:r>
              <a:rPr lang="fr-FR" sz="3200" dirty="0">
                <a:latin typeface="Cambria" panose="02040503050406030204" pitchFamily="18" charset="0"/>
                <a:ea typeface="Cambria" panose="02040503050406030204" pitchFamily="18" charset="0"/>
              </a:rPr>
              <a:t>30  Il continua en disant : - A quoi comparerons-nous le royaume de Dieu ? Par quelle parabole pourrions-nous le présenter ?</a:t>
            </a:r>
          </a:p>
          <a:p>
            <a:r>
              <a:rPr lang="fr-FR" sz="3200" dirty="0">
                <a:latin typeface="Cambria" panose="02040503050406030204" pitchFamily="18" charset="0"/>
                <a:ea typeface="Cambria" panose="02040503050406030204" pitchFamily="18" charset="0"/>
              </a:rPr>
              <a:t>31  Il en est de lui comme d’une graine de moutarde : lorsqu’on la sème dans la terre, c’est la plus petite des semences du monde.</a:t>
            </a:r>
          </a:p>
          <a:p>
            <a:r>
              <a:rPr lang="fr-FR" sz="3200" dirty="0">
                <a:latin typeface="Cambria" panose="02040503050406030204" pitchFamily="18" charset="0"/>
                <a:ea typeface="Cambria" panose="02040503050406030204" pitchFamily="18" charset="0"/>
              </a:rPr>
              <a:t>32  Mais, une fois semée, elle pousse et devient plus grande que toutes les plantes du potager. Il y monte des branches si grandes que les oiseaux du ciel peuvent nicher à son ombre.</a:t>
            </a:r>
          </a:p>
          <a:p>
            <a:r>
              <a:rPr lang="fr-FR" sz="3200" dirty="0">
                <a:latin typeface="Cambria" panose="02040503050406030204" pitchFamily="18" charset="0"/>
                <a:ea typeface="Cambria" panose="02040503050406030204" pitchFamily="18" charset="0"/>
              </a:rPr>
              <a:t>33  Par beaucoup de paraboles de ce genre, il enseignait la Parole de Dieu à ses auditeurs en s’adaptant à ce qu’ils pouvaient comprendre.</a:t>
            </a:r>
          </a:p>
          <a:p>
            <a:r>
              <a:rPr lang="fr-FR" sz="3200" dirty="0">
                <a:latin typeface="Cambria" panose="02040503050406030204" pitchFamily="18" charset="0"/>
                <a:ea typeface="Cambria" panose="02040503050406030204" pitchFamily="18" charset="0"/>
              </a:rPr>
              <a:t>34  Il ne leur parlait pas sans se servir de paraboles et, lorsqu’il était seul avec ses disciples, il leur expliquait tout.</a:t>
            </a:r>
            <a:endParaRPr lang="fr-FR" sz="4800" dirty="0">
              <a:latin typeface="Cambria" panose="02040503050406030204" pitchFamily="18" charset="0"/>
              <a:ea typeface="Cambria" panose="02040503050406030204" pitchFamily="18" charset="0"/>
            </a:endParaRPr>
          </a:p>
        </p:txBody>
      </p:sp>
      <p:sp>
        <p:nvSpPr>
          <p:cNvPr id="9" name="ZoneTexte 8"/>
          <p:cNvSpPr txBox="1"/>
          <p:nvPr/>
        </p:nvSpPr>
        <p:spPr>
          <a:xfrm>
            <a:off x="336000" y="0"/>
            <a:ext cx="4740913"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 </a:t>
            </a:r>
            <a:r>
              <a:rPr lang="fr-FR" sz="3200" dirty="0" smtClean="0">
                <a:latin typeface="Cambria" panose="02040503050406030204" pitchFamily="18" charset="0"/>
                <a:ea typeface="Cambria" panose="02040503050406030204" pitchFamily="18" charset="0"/>
              </a:rPr>
              <a:t>(SEM)</a:t>
            </a:r>
            <a:endParaRPr lang="fr-FR" sz="4000" dirty="0">
              <a:latin typeface="Cambria" panose="02040503050406030204" pitchFamily="18" charset="0"/>
              <a:ea typeface="Cambria" panose="02040503050406030204" pitchFamily="18" charset="0"/>
            </a:endParaRPr>
          </a:p>
        </p:txBody>
      </p:sp>
      <p:cxnSp>
        <p:nvCxnSpPr>
          <p:cNvPr id="10" name="Connecteur droit 9"/>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6000" y="93432"/>
            <a:ext cx="1800000" cy="714030"/>
          </a:xfrm>
          <a:prstGeom prst="rect">
            <a:avLst/>
          </a:prstGeom>
        </p:spPr>
      </p:pic>
    </p:spTree>
    <p:extLst>
      <p:ext uri="{BB962C8B-B14F-4D97-AF65-F5344CB8AC3E}">
        <p14:creationId xmlns:p14="http://schemas.microsoft.com/office/powerpoint/2010/main" val="3045482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0" y="1413064"/>
            <a:ext cx="12192000" cy="4031873"/>
          </a:xfrm>
          <a:prstGeom prst="rect">
            <a:avLst/>
          </a:prstGeom>
          <a:noFill/>
        </p:spPr>
        <p:txBody>
          <a:bodyPr wrap="square" rtlCol="0">
            <a:spAutoFit/>
          </a:bodyPr>
          <a:lstStyle/>
          <a:p>
            <a:pPr marL="514350" lvl="0" indent="-514350">
              <a:buAutoNum type="arabicPeriod"/>
            </a:pPr>
            <a:r>
              <a:rPr lang="fr-FR" sz="3200" dirty="0" smtClean="0">
                <a:latin typeface="Cambria" panose="02040503050406030204" pitchFamily="18" charset="0"/>
                <a:ea typeface="Cambria" panose="02040503050406030204" pitchFamily="18" charset="0"/>
              </a:rPr>
              <a:t>Préambule</a:t>
            </a:r>
            <a:r>
              <a:rPr lang="fr-FR" sz="3200" dirty="0">
                <a:latin typeface="Cambria" panose="02040503050406030204" pitchFamily="18" charset="0"/>
                <a:ea typeface="Cambria" panose="02040503050406030204" pitchFamily="18" charset="0"/>
              </a:rPr>
              <a:t> </a:t>
            </a:r>
            <a:endParaRPr lang="fr-FR" sz="3200" dirty="0" smtClean="0">
              <a:latin typeface="Cambria" panose="02040503050406030204" pitchFamily="18" charset="0"/>
              <a:ea typeface="Cambria" panose="02040503050406030204" pitchFamily="18" charset="0"/>
            </a:endParaRPr>
          </a:p>
          <a:p>
            <a:pPr lvl="0"/>
            <a:r>
              <a:rPr lang="fr-FR" sz="3200" dirty="0" smtClean="0">
                <a:latin typeface="Cambria" panose="02040503050406030204" pitchFamily="18" charset="0"/>
                <a:ea typeface="Cambria" panose="02040503050406030204" pitchFamily="18" charset="0"/>
              </a:rPr>
              <a:t>     - qu’est </a:t>
            </a:r>
            <a:r>
              <a:rPr lang="fr-FR" sz="3200" dirty="0">
                <a:latin typeface="Cambria" panose="02040503050406030204" pitchFamily="18" charset="0"/>
                <a:ea typeface="Cambria" panose="02040503050406030204" pitchFamily="18" charset="0"/>
              </a:rPr>
              <a:t>qu’une parabole ? </a:t>
            </a:r>
            <a:r>
              <a:rPr lang="fr-FR" sz="3200" dirty="0" smtClean="0">
                <a:latin typeface="Cambria" panose="02040503050406030204" pitchFamily="18" charset="0"/>
                <a:ea typeface="Cambria" panose="02040503050406030204" pitchFamily="18" charset="0"/>
              </a:rPr>
              <a:t/>
            </a:r>
            <a:br>
              <a:rPr lang="fr-FR" sz="3200" dirty="0" smtClean="0">
                <a:latin typeface="Cambria" panose="02040503050406030204" pitchFamily="18" charset="0"/>
                <a:ea typeface="Cambria" panose="02040503050406030204" pitchFamily="18" charset="0"/>
              </a:rPr>
            </a:br>
            <a:r>
              <a:rPr lang="fr-FR" sz="3200" dirty="0" smtClean="0">
                <a:latin typeface="Cambria" panose="02040503050406030204" pitchFamily="18" charset="0"/>
                <a:ea typeface="Cambria" panose="02040503050406030204" pitchFamily="18" charset="0"/>
              </a:rPr>
              <a:t>     - Pourquoi </a:t>
            </a:r>
            <a:r>
              <a:rPr lang="fr-FR" sz="3200" dirty="0">
                <a:latin typeface="Cambria" panose="02040503050406030204" pitchFamily="18" charset="0"/>
                <a:ea typeface="Cambria" panose="02040503050406030204" pitchFamily="18" charset="0"/>
              </a:rPr>
              <a:t>Jésus s’exprime-t-il à l’aide paraboles </a:t>
            </a:r>
            <a:r>
              <a:rPr lang="fr-FR" sz="3200" dirty="0" smtClean="0">
                <a:latin typeface="Cambria" panose="02040503050406030204" pitchFamily="18" charset="0"/>
                <a:ea typeface="Cambria" panose="02040503050406030204" pitchFamily="18" charset="0"/>
              </a:rPr>
              <a:t>?</a:t>
            </a:r>
          </a:p>
          <a:p>
            <a:pPr lvl="0"/>
            <a:r>
              <a:rPr lang="fr-FR" sz="3200" dirty="0" smtClean="0">
                <a:latin typeface="Cambria" panose="02040503050406030204" pitchFamily="18" charset="0"/>
                <a:ea typeface="Cambria" panose="02040503050406030204" pitchFamily="18" charset="0"/>
              </a:rPr>
              <a:t>     - R</a:t>
            </a:r>
            <a:r>
              <a:rPr lang="fr-FR" sz="3200" dirty="0" smtClean="0"/>
              <a:t>emarques </a:t>
            </a:r>
            <a:r>
              <a:rPr lang="fr-FR" sz="3200" dirty="0"/>
              <a:t>préliminaires sur « le royaume de Dieu </a:t>
            </a:r>
            <a:r>
              <a:rPr lang="fr-FR" sz="3200" dirty="0" smtClean="0"/>
              <a:t>».</a:t>
            </a:r>
            <a:endParaRPr lang="fr-FR" sz="3200" dirty="0">
              <a:latin typeface="Cambria" panose="02040503050406030204" pitchFamily="18" charset="0"/>
              <a:ea typeface="Cambria" panose="02040503050406030204" pitchFamily="18" charset="0"/>
            </a:endParaRPr>
          </a:p>
          <a:p>
            <a:pPr lvl="0"/>
            <a:r>
              <a:rPr lang="fr-FR" sz="3200" dirty="0" smtClean="0">
                <a:latin typeface="Cambria" panose="02040503050406030204" pitchFamily="18" charset="0"/>
                <a:ea typeface="Cambria" panose="02040503050406030204" pitchFamily="18" charset="0"/>
              </a:rPr>
              <a:t>2. Deux </a:t>
            </a:r>
            <a:r>
              <a:rPr lang="fr-FR" sz="3200" dirty="0">
                <a:latin typeface="Cambria" panose="02040503050406030204" pitchFamily="18" charset="0"/>
                <a:ea typeface="Cambria" panose="02040503050406030204" pitchFamily="18" charset="0"/>
              </a:rPr>
              <a:t>paraboles parmi d’autres.</a:t>
            </a:r>
          </a:p>
          <a:p>
            <a:pPr lvl="0"/>
            <a:r>
              <a:rPr lang="fr-FR" sz="3200" dirty="0" smtClean="0">
                <a:latin typeface="Cambria" panose="02040503050406030204" pitchFamily="18" charset="0"/>
                <a:ea typeface="Cambria" panose="02040503050406030204" pitchFamily="18" charset="0"/>
              </a:rPr>
              <a:t>3. La </a:t>
            </a:r>
            <a:r>
              <a:rPr lang="fr-FR" sz="3200" dirty="0">
                <a:latin typeface="Cambria" panose="02040503050406030204" pitchFamily="18" charset="0"/>
                <a:ea typeface="Cambria" panose="02040503050406030204" pitchFamily="18" charset="0"/>
              </a:rPr>
              <a:t>parabole de la semence.</a:t>
            </a:r>
          </a:p>
          <a:p>
            <a:pPr lvl="0"/>
            <a:r>
              <a:rPr lang="fr-FR" sz="3200" dirty="0" smtClean="0">
                <a:latin typeface="Cambria" panose="02040503050406030204" pitchFamily="18" charset="0"/>
                <a:ea typeface="Cambria" panose="02040503050406030204" pitchFamily="18" charset="0"/>
              </a:rPr>
              <a:t>4. La </a:t>
            </a:r>
            <a:r>
              <a:rPr lang="fr-FR" sz="3200" dirty="0">
                <a:latin typeface="Cambria" panose="02040503050406030204" pitchFamily="18" charset="0"/>
                <a:ea typeface="Cambria" panose="02040503050406030204" pitchFamily="18" charset="0"/>
              </a:rPr>
              <a:t>parabole de la graine de de moutarde.</a:t>
            </a:r>
          </a:p>
          <a:p>
            <a:pPr lvl="0"/>
            <a:r>
              <a:rPr lang="fr-FR" sz="3200" dirty="0" smtClean="0">
                <a:latin typeface="Cambria" panose="02040503050406030204" pitchFamily="18" charset="0"/>
                <a:ea typeface="Cambria" panose="02040503050406030204" pitchFamily="18" charset="0"/>
              </a:rPr>
              <a:t>5. Conclusion </a:t>
            </a:r>
            <a:r>
              <a:rPr lang="fr-FR" sz="3200" dirty="0">
                <a:latin typeface="Cambria" panose="02040503050406030204" pitchFamily="18" charset="0"/>
                <a:ea typeface="Cambria" panose="02040503050406030204" pitchFamily="18" charset="0"/>
              </a:rPr>
              <a:t>/ applications</a:t>
            </a:r>
          </a:p>
        </p:txBody>
      </p:sp>
    </p:spTree>
    <p:extLst>
      <p:ext uri="{BB962C8B-B14F-4D97-AF65-F5344CB8AC3E}">
        <p14:creationId xmlns:p14="http://schemas.microsoft.com/office/powerpoint/2010/main" val="127410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6" end="6"/>
                                            </p:txEl>
                                          </p:spTgt>
                                        </p:tgtEl>
                                        <p:attrNameLst>
                                          <p:attrName>style.visibility</p:attrName>
                                        </p:attrNameLst>
                                      </p:cBhvr>
                                      <p:to>
                                        <p:strVal val="visible"/>
                                      </p:to>
                                    </p:set>
                                    <p:animEffect transition="in" filter="fade">
                                      <p:cBhvr>
                                        <p:cTn id="2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6432000" y="1083571"/>
            <a:ext cx="5760000" cy="1446550"/>
          </a:xfrm>
          <a:prstGeom prst="rect">
            <a:avLst/>
          </a:prstGeom>
        </p:spPr>
        <p:txBody>
          <a:bodyPr>
            <a:spAutoFit/>
          </a:bodyPr>
          <a:lstStyle/>
          <a:p>
            <a:r>
              <a:rPr lang="fr-FR" sz="2200" dirty="0" smtClean="0">
                <a:latin typeface="Cambria" panose="02040503050406030204" pitchFamily="18" charset="0"/>
                <a:ea typeface="Cambria" panose="02040503050406030204" pitchFamily="18" charset="0"/>
              </a:rPr>
              <a:t>« Une </a:t>
            </a:r>
            <a:r>
              <a:rPr lang="fr-FR" sz="2200" dirty="0">
                <a:latin typeface="Cambria" panose="02040503050406030204" pitchFamily="18" charset="0"/>
                <a:ea typeface="Cambria" panose="02040503050406030204" pitchFamily="18" charset="0"/>
              </a:rPr>
              <a:t>«parabole» est une histoire terrestre avec une signification céleste. </a:t>
            </a:r>
            <a:r>
              <a:rPr lang="fr-FR" sz="2200" dirty="0" smtClean="0"/>
              <a:t>C’</a:t>
            </a:r>
            <a:r>
              <a:rPr lang="fr-FR" sz="2200" dirty="0" smtClean="0"/>
              <a:t> </a:t>
            </a:r>
            <a:r>
              <a:rPr lang="fr-FR" sz="2200" dirty="0"/>
              <a:t>est </a:t>
            </a:r>
            <a:r>
              <a:rPr lang="fr-FR" sz="2200" dirty="0" smtClean="0"/>
              <a:t>un </a:t>
            </a:r>
            <a:r>
              <a:rPr lang="fr-FR" sz="2200" dirty="0"/>
              <a:t>récit illustré, une histoire réaliste destinée à enseigner une vérité spirituelle » </a:t>
            </a:r>
            <a:endParaRPr lang="fr-FR" sz="2200" dirty="0" smtClean="0">
              <a:latin typeface="Cambria" panose="02040503050406030204" pitchFamily="18" charset="0"/>
              <a:ea typeface="Cambria" panose="02040503050406030204" pitchFamily="18" charset="0"/>
            </a:endParaRPr>
          </a:p>
        </p:txBody>
      </p:sp>
      <p:sp>
        <p:nvSpPr>
          <p:cNvPr id="15" name="ZoneTexte 14"/>
          <p:cNvSpPr txBox="1"/>
          <p:nvPr/>
        </p:nvSpPr>
        <p:spPr>
          <a:xfrm>
            <a:off x="-1" y="1128064"/>
            <a:ext cx="6156000" cy="769441"/>
          </a:xfrm>
          <a:prstGeom prst="rect">
            <a:avLst/>
          </a:prstGeom>
          <a:noFill/>
        </p:spPr>
        <p:txBody>
          <a:bodyPr wrap="square" rtlCol="0">
            <a:spAutoFit/>
          </a:bodyPr>
          <a:lstStyle/>
          <a:p>
            <a:pPr marL="514350" lvl="0" indent="-514350">
              <a:buAutoNum type="arabicPeriod"/>
            </a:pPr>
            <a:r>
              <a:rPr lang="fr-FR" sz="2200" dirty="0" smtClean="0">
                <a:latin typeface="Cambria" panose="02040503050406030204" pitchFamily="18" charset="0"/>
                <a:ea typeface="Cambria" panose="02040503050406030204" pitchFamily="18" charset="0"/>
              </a:rPr>
              <a:t>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endParaRPr lang="fr-FR" sz="2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666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2" y="1128064"/>
            <a:ext cx="6614162" cy="1107996"/>
          </a:xfrm>
          <a:prstGeom prst="rect">
            <a:avLst/>
          </a:prstGeom>
          <a:noFill/>
        </p:spPr>
        <p:txBody>
          <a:bodyPr wrap="square" rtlCol="0">
            <a:spAutoFit/>
          </a:bodyPr>
          <a:lstStyle/>
          <a:p>
            <a:pPr lvl="0"/>
            <a:r>
              <a:rPr lang="fr-FR" sz="2200" dirty="0" smtClean="0">
                <a:latin typeface="Cambria" panose="02040503050406030204" pitchFamily="18" charset="0"/>
                <a:ea typeface="Cambria" panose="02040503050406030204" pitchFamily="18" charset="0"/>
              </a:rPr>
              <a:t>1. 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a:t>
            </a:r>
            <a:r>
              <a:rPr lang="fr-FR" sz="2150" dirty="0" smtClean="0">
                <a:latin typeface="Cambria" panose="02040503050406030204" pitchFamily="18" charset="0"/>
                <a:ea typeface="Cambria" panose="02040503050406030204" pitchFamily="18" charset="0"/>
              </a:rPr>
              <a:t>s’exprime-t-il </a:t>
            </a:r>
            <a:r>
              <a:rPr lang="fr-FR" sz="2150" dirty="0" smtClean="0">
                <a:latin typeface="Cambria" panose="02040503050406030204" pitchFamily="18" charset="0"/>
                <a:ea typeface="Cambria" panose="02040503050406030204" pitchFamily="18" charset="0"/>
              </a:rPr>
              <a:t>à l’aide </a:t>
            </a:r>
            <a:r>
              <a:rPr lang="fr-FR" sz="2150" dirty="0" smtClean="0">
                <a:latin typeface="Cambria" panose="02040503050406030204" pitchFamily="18" charset="0"/>
                <a:ea typeface="Cambria" panose="02040503050406030204" pitchFamily="18" charset="0"/>
              </a:rPr>
              <a:t>de  paraboles</a:t>
            </a:r>
            <a:r>
              <a:rPr lang="fr-FR" sz="2150" dirty="0" smtClean="0">
                <a:latin typeface="Cambria" panose="02040503050406030204" pitchFamily="18" charset="0"/>
                <a:ea typeface="Cambria" panose="02040503050406030204" pitchFamily="18" charset="0"/>
              </a:rPr>
              <a:t> ?    </a:t>
            </a:r>
            <a:endParaRPr lang="fr-FR" sz="2150" dirty="0">
              <a:latin typeface="Cambria" panose="02040503050406030204" pitchFamily="18" charset="0"/>
              <a:ea typeface="Cambria" panose="02040503050406030204" pitchFamily="18" charset="0"/>
            </a:endParaRPr>
          </a:p>
        </p:txBody>
      </p:sp>
      <p:sp>
        <p:nvSpPr>
          <p:cNvPr id="3" name="Rectangle 2"/>
          <p:cNvSpPr/>
          <p:nvPr/>
        </p:nvSpPr>
        <p:spPr>
          <a:xfrm>
            <a:off x="6432000" y="1044060"/>
            <a:ext cx="5760000" cy="4832092"/>
          </a:xfrm>
          <a:prstGeom prst="rect">
            <a:avLst/>
          </a:prstGeom>
        </p:spPr>
        <p:txBody>
          <a:bodyPr>
            <a:spAutoFit/>
          </a:bodyPr>
          <a:lstStyle/>
          <a:p>
            <a:r>
              <a:rPr lang="fr-FR" sz="2200" dirty="0">
                <a:latin typeface="Cambria" panose="02040503050406030204" pitchFamily="18" charset="0"/>
                <a:ea typeface="Cambria" panose="02040503050406030204" pitchFamily="18" charset="0"/>
              </a:rPr>
              <a:t>« Par beaucoup de paraboles de ce genre, il enseignait la Parole de Dieu à ses auditeurs en s’adaptant à ce qu’ils pouvaient comprendre. » </a:t>
            </a:r>
          </a:p>
          <a:p>
            <a:pPr algn="r"/>
            <a:r>
              <a:rPr lang="fr-FR" sz="2200" dirty="0">
                <a:latin typeface="Cambria" panose="02040503050406030204" pitchFamily="18" charset="0"/>
                <a:ea typeface="Cambria" panose="02040503050406030204" pitchFamily="18" charset="0"/>
              </a:rPr>
              <a:t>Marc 4: 33 (</a:t>
            </a:r>
            <a:r>
              <a:rPr lang="fr-FR" sz="2200" dirty="0" smtClean="0">
                <a:latin typeface="Cambria" panose="02040503050406030204" pitchFamily="18" charset="0"/>
                <a:ea typeface="Cambria" panose="02040503050406030204" pitchFamily="18" charset="0"/>
              </a:rPr>
              <a:t>SEM)</a:t>
            </a:r>
            <a:br>
              <a:rPr lang="fr-FR" sz="2200" dirty="0" smtClean="0">
                <a:latin typeface="Cambria" panose="02040503050406030204" pitchFamily="18" charset="0"/>
                <a:ea typeface="Cambria" panose="02040503050406030204" pitchFamily="18" charset="0"/>
              </a:rPr>
            </a:br>
            <a:endParaRPr lang="fr-FR" sz="2200" dirty="0" smtClean="0">
              <a:latin typeface="Cambria" panose="02040503050406030204" pitchFamily="18" charset="0"/>
              <a:ea typeface="Cambria" panose="02040503050406030204" pitchFamily="18" charset="0"/>
            </a:endParaRPr>
          </a:p>
          <a:p>
            <a:r>
              <a:rPr lang="fr-FR" sz="2200" dirty="0">
                <a:latin typeface="Cambria" panose="02040503050406030204" pitchFamily="18" charset="0"/>
                <a:ea typeface="Cambria" panose="02040503050406030204" pitchFamily="18" charset="0"/>
                <a:cs typeface="Times New Roman" panose="02020603050405020304" pitchFamily="18" charset="0"/>
              </a:rPr>
              <a:t/>
            </a:r>
            <a:br>
              <a:rPr lang="fr-FR" sz="2200" dirty="0">
                <a:latin typeface="Cambria" panose="02040503050406030204" pitchFamily="18" charset="0"/>
                <a:ea typeface="Cambria" panose="02040503050406030204" pitchFamily="18" charset="0"/>
                <a:cs typeface="Times New Roman" panose="02020603050405020304" pitchFamily="18" charset="0"/>
              </a:rPr>
            </a:br>
            <a:r>
              <a:rPr lang="fr-FR" sz="2200" dirty="0" smtClean="0">
                <a:latin typeface="Cambria" panose="02040503050406030204" pitchFamily="18" charset="0"/>
                <a:ea typeface="Cambria" panose="02040503050406030204" pitchFamily="18" charset="0"/>
              </a:rPr>
              <a:t>Car </a:t>
            </a:r>
            <a:r>
              <a:rPr lang="fr-FR" sz="2200" dirty="0">
                <a:latin typeface="Cambria" panose="02040503050406030204" pitchFamily="18" charset="0"/>
                <a:ea typeface="Cambria" panose="02040503050406030204" pitchFamily="18" charset="0"/>
              </a:rPr>
              <a:t>le cœur de ce peuple est devenu insensible, ils ont fait la sourde oreille et ils se sont bouché les yeux, de peur que leurs yeux ne voient, et que leurs oreilles n’entendent, de peur que leur cœur ne comprenne et qu’ils aient à se convertir, en sorte que j’aurais pu les guérir, (dit Dieu). </a:t>
            </a:r>
            <a:endParaRPr lang="fr-FR" sz="2200" dirty="0" smtClean="0">
              <a:latin typeface="Cambria" panose="02040503050406030204" pitchFamily="18" charset="0"/>
              <a:ea typeface="Cambria" panose="02040503050406030204" pitchFamily="18" charset="0"/>
            </a:endParaRPr>
          </a:p>
          <a:p>
            <a:pPr algn="r"/>
            <a:r>
              <a:rPr lang="fr-FR" sz="2200" dirty="0">
                <a:latin typeface="Cambria" panose="02040503050406030204" pitchFamily="18" charset="0"/>
                <a:ea typeface="Cambria" panose="02040503050406030204" pitchFamily="18" charset="0"/>
              </a:rPr>
              <a:t> </a:t>
            </a:r>
            <a:r>
              <a:rPr lang="fr-FR" sz="2200" dirty="0">
                <a:latin typeface="Cambria" panose="02040503050406030204" pitchFamily="18" charset="0"/>
                <a:ea typeface="Cambria" panose="02040503050406030204" pitchFamily="18" charset="0"/>
                <a:cs typeface="Times New Roman" panose="02020603050405020304" pitchFamily="18" charset="0"/>
              </a:rPr>
              <a:t>Mat </a:t>
            </a:r>
            <a:r>
              <a:rPr lang="fr-FR" sz="2200" dirty="0" smtClean="0">
                <a:latin typeface="Cambria" panose="02040503050406030204" pitchFamily="18" charset="0"/>
                <a:ea typeface="Cambria" panose="02040503050406030204" pitchFamily="18" charset="0"/>
                <a:cs typeface="Times New Roman" panose="02020603050405020304" pitchFamily="18" charset="0"/>
              </a:rPr>
              <a:t>13 : </a:t>
            </a:r>
            <a:r>
              <a:rPr lang="fr-FR" sz="2200" dirty="0">
                <a:latin typeface="Cambria" panose="02040503050406030204" pitchFamily="18" charset="0"/>
                <a:ea typeface="Cambria" panose="02040503050406030204" pitchFamily="18" charset="0"/>
              </a:rPr>
              <a:t>15</a:t>
            </a:r>
            <a:r>
              <a:rPr lang="fr-FR" sz="2200" dirty="0" smtClean="0">
                <a:latin typeface="Cambria" panose="02040503050406030204" pitchFamily="18" charset="0"/>
                <a:ea typeface="Cambria" panose="02040503050406030204" pitchFamily="18" charset="0"/>
                <a:cs typeface="Times New Roman" panose="02020603050405020304" pitchFamily="18" charset="0"/>
              </a:rPr>
              <a:t>  </a:t>
            </a:r>
            <a:r>
              <a:rPr lang="fr-FR" sz="2200" dirty="0">
                <a:latin typeface="Cambria" panose="02040503050406030204" pitchFamily="18" charset="0"/>
                <a:ea typeface="Cambria" panose="02040503050406030204" pitchFamily="18" charset="0"/>
                <a:cs typeface="Times New Roman" panose="02020603050405020304" pitchFamily="18" charset="0"/>
              </a:rPr>
              <a:t>(BFC</a:t>
            </a:r>
            <a:r>
              <a:rPr lang="fr-FR" sz="2200" dirty="0" smtClean="0">
                <a:latin typeface="Cambria" panose="02040503050406030204" pitchFamily="18" charset="0"/>
                <a:ea typeface="Cambria" panose="02040503050406030204" pitchFamily="18" charset="0"/>
                <a:cs typeface="Times New Roman" panose="02020603050405020304" pitchFamily="18" charset="0"/>
              </a:rPr>
              <a:t>)</a:t>
            </a:r>
            <a:endParaRPr lang="fr-FR" sz="2200" dirty="0">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9069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 y="1128064"/>
            <a:ext cx="6432001" cy="1438855"/>
          </a:xfrm>
          <a:prstGeom prst="rect">
            <a:avLst/>
          </a:prstGeom>
          <a:noFill/>
        </p:spPr>
        <p:txBody>
          <a:bodyPr wrap="square" rtlCol="0">
            <a:spAutoFit/>
          </a:bodyPr>
          <a:lstStyle/>
          <a:p>
            <a:pPr lvl="0"/>
            <a:r>
              <a:rPr lang="fr-FR" sz="2200" dirty="0" smtClean="0">
                <a:latin typeface="Cambria" panose="02040503050406030204" pitchFamily="18" charset="0"/>
                <a:ea typeface="Cambria" panose="02040503050406030204" pitchFamily="18" charset="0"/>
              </a:rPr>
              <a:t>1. 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s’exprime-t-il à l’aide de paraboles ? </a:t>
            </a:r>
          </a:p>
          <a:p>
            <a:pPr lvl="0"/>
            <a:r>
              <a:rPr lang="fr-FR" sz="2000" dirty="0" smtClean="0">
                <a:latin typeface="Cambria" panose="02040503050406030204" pitchFamily="18" charset="0"/>
                <a:ea typeface="Cambria" panose="02040503050406030204" pitchFamily="18" charset="0"/>
              </a:rPr>
              <a:t> - </a:t>
            </a:r>
            <a:r>
              <a:rPr lang="fr-FR" sz="2000" dirty="0" smtClean="0">
                <a:latin typeface="Cambria" panose="02040503050406030204" pitchFamily="18" charset="0"/>
                <a:ea typeface="Cambria" panose="02040503050406030204" pitchFamily="18" charset="0"/>
              </a:rPr>
              <a:t>À </a:t>
            </a:r>
            <a:r>
              <a:rPr lang="fr-FR" sz="2000" dirty="0">
                <a:latin typeface="Cambria" panose="02040503050406030204" pitchFamily="18" charset="0"/>
                <a:ea typeface="Cambria" panose="02040503050406030204" pitchFamily="18" charset="0"/>
              </a:rPr>
              <a:t>propos du « </a:t>
            </a:r>
            <a:r>
              <a:rPr lang="fr-FR" sz="2000" dirty="0" smtClean="0">
                <a:latin typeface="Cambria" panose="02040503050406030204" pitchFamily="18" charset="0"/>
                <a:ea typeface="Cambria" panose="02040503050406030204" pitchFamily="18" charset="0"/>
              </a:rPr>
              <a:t>royaume </a:t>
            </a:r>
            <a:r>
              <a:rPr lang="fr-FR" sz="2000" dirty="0">
                <a:latin typeface="Cambria" panose="02040503050406030204" pitchFamily="18" charset="0"/>
                <a:ea typeface="Cambria" panose="02040503050406030204" pitchFamily="18" charset="0"/>
              </a:rPr>
              <a:t>de Dieu </a:t>
            </a:r>
            <a:r>
              <a:rPr lang="fr-FR" sz="2000" dirty="0" smtClean="0">
                <a:latin typeface="Cambria" panose="02040503050406030204" pitchFamily="18" charset="0"/>
                <a:ea typeface="Cambria" panose="02040503050406030204" pitchFamily="18" charset="0"/>
              </a:rPr>
              <a:t>»</a:t>
            </a:r>
            <a:r>
              <a:rPr lang="fr-FR" sz="2150" dirty="0" smtClean="0">
                <a:latin typeface="Cambria" panose="02040503050406030204" pitchFamily="18" charset="0"/>
                <a:ea typeface="Cambria" panose="02040503050406030204" pitchFamily="18" charset="0"/>
              </a:rPr>
              <a:t>   </a:t>
            </a:r>
            <a:endParaRPr lang="fr-FR" sz="2150" dirty="0">
              <a:latin typeface="Cambria" panose="02040503050406030204" pitchFamily="18" charset="0"/>
              <a:ea typeface="Cambria" panose="02040503050406030204" pitchFamily="18" charset="0"/>
            </a:endParaRPr>
          </a:p>
        </p:txBody>
      </p:sp>
      <p:sp>
        <p:nvSpPr>
          <p:cNvPr id="3" name="Rectangle 2"/>
          <p:cNvSpPr/>
          <p:nvPr/>
        </p:nvSpPr>
        <p:spPr>
          <a:xfrm>
            <a:off x="6529325" y="995860"/>
            <a:ext cx="5760000" cy="1785104"/>
          </a:xfrm>
          <a:prstGeom prst="rect">
            <a:avLst/>
          </a:prstGeom>
        </p:spPr>
        <p:txBody>
          <a:bodyPr>
            <a:spAutoFit/>
          </a:bodyPr>
          <a:lstStyle/>
          <a:p>
            <a:r>
              <a:rPr lang="fr-FR" sz="2200" dirty="0" smtClean="0">
                <a:latin typeface="Cambria" panose="02040503050406030204" pitchFamily="18" charset="0"/>
                <a:ea typeface="Cambria" panose="02040503050406030204" pitchFamily="18" charset="0"/>
                <a:cs typeface="Times New Roman" panose="02020603050405020304" pitchFamily="18" charset="0"/>
              </a:rPr>
              <a:t>Définition : </a:t>
            </a:r>
            <a:r>
              <a:rPr lang="fr-FR" sz="2200" i="1" dirty="0" smtClean="0">
                <a:latin typeface="Cambria" panose="02040503050406030204" pitchFamily="18" charset="0"/>
                <a:ea typeface="Cambria" panose="02040503050406030204" pitchFamily="18" charset="0"/>
                <a:cs typeface="Times New Roman" panose="02020603050405020304" pitchFamily="18" charset="0"/>
              </a:rPr>
              <a:t>Le royaume de Dieu est la </a:t>
            </a:r>
            <a:r>
              <a:rPr lang="fr-FR" sz="2200" i="1" dirty="0">
                <a:latin typeface="Cambria" panose="02040503050406030204" pitchFamily="18" charset="0"/>
                <a:ea typeface="Cambria" panose="02040503050406030204" pitchFamily="18" charset="0"/>
                <a:cs typeface="Times New Roman" panose="02020603050405020304" pitchFamily="18" charset="0"/>
              </a:rPr>
              <a:t>sphère où Dieu règne, où sa volonté est respectée et accomplie</a:t>
            </a:r>
            <a:r>
              <a:rPr lang="fr-FR" sz="2200" i="1" dirty="0" smtClean="0">
                <a:latin typeface="Cambria" panose="02040503050406030204" pitchFamily="18" charset="0"/>
                <a:ea typeface="Cambria" panose="02040503050406030204" pitchFamily="18" charset="0"/>
                <a:cs typeface="Times New Roman" panose="02020603050405020304" pitchFamily="18" charset="0"/>
              </a:rPr>
              <a:t>.</a:t>
            </a:r>
            <a:br>
              <a:rPr lang="fr-FR" sz="2200" i="1" dirty="0" smtClean="0">
                <a:latin typeface="Cambria" panose="02040503050406030204" pitchFamily="18" charset="0"/>
                <a:ea typeface="Cambria" panose="02040503050406030204" pitchFamily="18" charset="0"/>
                <a:cs typeface="Times New Roman" panose="02020603050405020304" pitchFamily="18" charset="0"/>
              </a:rPr>
            </a:br>
            <a:endParaRPr lang="fr-FR" sz="2200" i="1" dirty="0" smtClean="0">
              <a:latin typeface="Cambria" panose="02040503050406030204" pitchFamily="18" charset="0"/>
              <a:ea typeface="Cambria" panose="02040503050406030204" pitchFamily="18" charset="0"/>
              <a:cs typeface="Times New Roman" panose="02020603050405020304" pitchFamily="18" charset="0"/>
            </a:endParaRPr>
          </a:p>
          <a:p>
            <a:r>
              <a:rPr lang="fr-FR" sz="2200" dirty="0" smtClean="0">
                <a:latin typeface="Cambria" panose="02040503050406030204" pitchFamily="18" charset="0"/>
                <a:ea typeface="Cambria" panose="02040503050406030204" pitchFamily="18" charset="0"/>
              </a:rPr>
              <a:t>Il est à la fois passé, présent et à venir.</a:t>
            </a:r>
            <a:endParaRPr lang="fr-FR" sz="2200" dirty="0">
              <a:latin typeface="Cambria" panose="02040503050406030204" pitchFamily="18" charset="0"/>
              <a:ea typeface="Cambria" panose="02040503050406030204" pitchFamily="18" charset="0"/>
            </a:endParaRP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6282" y="2772121"/>
            <a:ext cx="6519436" cy="3650884"/>
          </a:xfrm>
          <a:prstGeom prst="rect">
            <a:avLst/>
          </a:prstGeom>
        </p:spPr>
      </p:pic>
    </p:spTree>
    <p:extLst>
      <p:ext uri="{BB962C8B-B14F-4D97-AF65-F5344CB8AC3E}">
        <p14:creationId xmlns:p14="http://schemas.microsoft.com/office/powerpoint/2010/main" val="54786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 y="1128064"/>
            <a:ext cx="6432001" cy="1723549"/>
          </a:xfrm>
          <a:prstGeom prst="rect">
            <a:avLst/>
          </a:prstGeom>
          <a:noFill/>
        </p:spPr>
        <p:txBody>
          <a:bodyPr wrap="square" rtlCol="0">
            <a:spAutoFit/>
          </a:bodyPr>
          <a:lstStyle/>
          <a:p>
            <a:pPr marL="514350" lvl="0" indent="-514350">
              <a:buAutoNum type="arabicPeriod"/>
            </a:pPr>
            <a:r>
              <a:rPr lang="fr-FR" sz="2200" dirty="0" smtClean="0">
                <a:latin typeface="Cambria" panose="02040503050406030204" pitchFamily="18" charset="0"/>
                <a:ea typeface="Cambria" panose="02040503050406030204" pitchFamily="18" charset="0"/>
              </a:rPr>
              <a:t>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s’exprime-t-il à l’aide de paraboles ? </a:t>
            </a:r>
          </a:p>
          <a:p>
            <a:pPr lvl="0"/>
            <a:r>
              <a:rPr lang="fr-FR" sz="2000" dirty="0" smtClean="0">
                <a:latin typeface="Cambria" panose="02040503050406030204" pitchFamily="18" charset="0"/>
                <a:ea typeface="Cambria" panose="02040503050406030204" pitchFamily="18" charset="0"/>
              </a:rPr>
              <a:t> - </a:t>
            </a:r>
            <a:r>
              <a:rPr lang="fr-FR" sz="2000" dirty="0" smtClean="0">
                <a:latin typeface="Cambria" panose="02040503050406030204" pitchFamily="18" charset="0"/>
                <a:ea typeface="Cambria" panose="02040503050406030204" pitchFamily="18" charset="0"/>
              </a:rPr>
              <a:t>À propos </a:t>
            </a:r>
            <a:r>
              <a:rPr lang="fr-FR" sz="2000" dirty="0">
                <a:latin typeface="Cambria" panose="02040503050406030204" pitchFamily="18" charset="0"/>
                <a:ea typeface="Cambria" panose="02040503050406030204" pitchFamily="18" charset="0"/>
              </a:rPr>
              <a:t>du «  royaume de Dieu »</a:t>
            </a:r>
          </a:p>
          <a:p>
            <a:pPr lvl="0"/>
            <a:r>
              <a:rPr lang="fr-FR" sz="2000" dirty="0">
                <a:latin typeface="Cambria" panose="02040503050406030204" pitchFamily="18" charset="0"/>
                <a:ea typeface="Cambria" panose="02040503050406030204" pitchFamily="18" charset="0"/>
              </a:rPr>
              <a:t>2. Deux paraboles parmi d’autres</a:t>
            </a:r>
            <a:r>
              <a:rPr lang="fr-FR" sz="2000" dirty="0" smtClean="0">
                <a:latin typeface="Cambria" panose="02040503050406030204" pitchFamily="18" charset="0"/>
                <a:ea typeface="Cambria" panose="02040503050406030204" pitchFamily="18" charset="0"/>
              </a:rPr>
              <a:t>.</a:t>
            </a:r>
            <a:endParaRPr lang="fr-FR" sz="2000" dirty="0">
              <a:latin typeface="Cambria" panose="02040503050406030204" pitchFamily="18" charset="0"/>
              <a:ea typeface="Cambria" panose="02040503050406030204" pitchFamily="18" charset="0"/>
            </a:endParaRPr>
          </a:p>
        </p:txBody>
      </p:sp>
      <mc:AlternateContent xmlns:mc="http://schemas.openxmlformats.org/markup-compatibility/2006">
        <mc:Choice xmlns:a14="http://schemas.microsoft.com/office/drawing/2010/main" Requires="a14">
          <p:sp>
            <p:nvSpPr>
              <p:cNvPr id="10" name="Rectangle 9"/>
              <p:cNvSpPr/>
              <p:nvPr/>
            </p:nvSpPr>
            <p:spPr>
              <a:xfrm>
                <a:off x="6432000" y="1044060"/>
                <a:ext cx="5760000" cy="1849224"/>
              </a:xfrm>
              <a:prstGeom prst="rect">
                <a:avLst/>
              </a:prstGeom>
            </p:spPr>
            <p:txBody>
              <a:bodyPr>
                <a:spAutoFit/>
              </a:bodyPr>
              <a:lstStyle/>
              <a:p>
                <a:pPr>
                  <a:lnSpc>
                    <a:spcPct val="107000"/>
                  </a:lnSpc>
                  <a:spcAft>
                    <a:spcPts val="800"/>
                  </a:spcAft>
                </a:pPr>
                <a:r>
                  <a:rPr lang="fr-FR" sz="2200" dirty="0" smtClean="0">
                    <a:latin typeface="Cambria" panose="02040503050406030204" pitchFamily="18" charset="0"/>
                    <a:ea typeface="Cambria" panose="02040503050406030204" pitchFamily="18" charset="0"/>
                    <a:cs typeface="Times New Roman" panose="02020603050405020304" pitchFamily="18" charset="0"/>
                  </a:rPr>
                  <a:t>Semeur					</a:t>
                </a:r>
                <a14:m>
                  <m:oMath xmlns:m="http://schemas.openxmlformats.org/officeDocument/2006/math">
                    <m:r>
                      <a:rPr lang="fr-FR" sz="22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fr-FR" sz="2200" dirty="0" smtClean="0">
                    <a:latin typeface="Cambria" panose="02040503050406030204" pitchFamily="18" charset="0"/>
                    <a:ea typeface="Cambria" panose="02040503050406030204" pitchFamily="18" charset="0"/>
                    <a:cs typeface="Times New Roman" panose="02020603050405020304" pitchFamily="18" charset="0"/>
                  </a:rPr>
                  <a:t>	</a:t>
                </a:r>
                <a:r>
                  <a:rPr lang="fr-FR" sz="2200" dirty="0" smtClean="0">
                    <a:latin typeface="Cambria" panose="02040503050406030204" pitchFamily="18" charset="0"/>
                    <a:ea typeface="Cambria" panose="02040503050406030204" pitchFamily="18" charset="0"/>
                    <a:cs typeface="Times New Roman" panose="02020603050405020304" pitchFamily="18" charset="0"/>
                  </a:rPr>
                  <a:t>terrain</a:t>
                </a:r>
              </a:p>
              <a:p>
                <a:pPr>
                  <a:lnSpc>
                    <a:spcPct val="107000"/>
                  </a:lnSpc>
                  <a:spcAft>
                    <a:spcPts val="800"/>
                  </a:spcAft>
                </a:pPr>
                <a:r>
                  <a:rPr lang="fr-FR" sz="2200" dirty="0" smtClean="0">
                    <a:latin typeface="Cambria" panose="02040503050406030204" pitchFamily="18" charset="0"/>
                    <a:ea typeface="Cambria" panose="02040503050406030204" pitchFamily="18" charset="0"/>
                    <a:cs typeface="Times New Roman" panose="02020603050405020304" pitchFamily="18" charset="0"/>
                  </a:rPr>
                  <a:t>Semence </a:t>
                </a:r>
                <a:r>
                  <a:rPr lang="fr-FR" sz="2200" dirty="0" smtClean="0">
                    <a:latin typeface="Cambria" panose="02040503050406030204" pitchFamily="18" charset="0"/>
                    <a:ea typeface="Cambria" panose="02040503050406030204" pitchFamily="18" charset="0"/>
                    <a:cs typeface="Times New Roman" panose="02020603050405020304" pitchFamily="18" charset="0"/>
                  </a:rPr>
                  <a:t>				</a:t>
                </a:r>
                <a14:m>
                  <m:oMath xmlns:m="http://schemas.openxmlformats.org/officeDocument/2006/math">
                    <m:r>
                      <a:rPr lang="fr-FR" sz="2200" i="1">
                        <a:latin typeface="Cambria Math" panose="02040503050406030204" pitchFamily="18" charset="0"/>
                        <a:ea typeface="Cambria Math" panose="02040503050406030204" pitchFamily="18" charset="0"/>
                        <a:cs typeface="Times New Roman" panose="02020603050405020304" pitchFamily="18" charset="0"/>
                      </a:rPr>
                      <m:t>→</m:t>
                    </m:r>
                  </m:oMath>
                </a14:m>
                <a:r>
                  <a:rPr lang="fr-FR" sz="2200" dirty="0" smtClean="0">
                    <a:latin typeface="Cambria" panose="02040503050406030204" pitchFamily="18" charset="0"/>
                    <a:ea typeface="Cambria" panose="02040503050406030204" pitchFamily="18" charset="0"/>
                    <a:cs typeface="Times New Roman" panose="02020603050405020304" pitchFamily="18" charset="0"/>
                  </a:rPr>
                  <a:t>	</a:t>
                </a:r>
                <a:r>
                  <a:rPr lang="fr-FR" sz="2200" dirty="0" smtClean="0">
                    <a:latin typeface="Cambria" panose="02040503050406030204" pitchFamily="18" charset="0"/>
                    <a:ea typeface="Cambria" panose="02040503050406030204" pitchFamily="18" charset="0"/>
                    <a:cs typeface="Times New Roman" panose="02020603050405020304" pitchFamily="18" charset="0"/>
                  </a:rPr>
                  <a:t>source de la vie</a:t>
                </a:r>
              </a:p>
              <a:p>
                <a:pPr>
                  <a:lnSpc>
                    <a:spcPct val="107000"/>
                  </a:lnSpc>
                  <a:spcAft>
                    <a:spcPts val="800"/>
                  </a:spcAft>
                </a:pPr>
                <a:r>
                  <a:rPr lang="fr-FR" sz="2200" dirty="0" smtClean="0">
                    <a:latin typeface="Cambria" panose="02040503050406030204" pitchFamily="18" charset="0"/>
                    <a:ea typeface="Cambria" panose="02040503050406030204" pitchFamily="18" charset="0"/>
                    <a:cs typeface="Times New Roman" panose="02020603050405020304" pitchFamily="18" charset="0"/>
                  </a:rPr>
                  <a:t>Graine </a:t>
                </a:r>
                <a:r>
                  <a:rPr lang="fr-FR" sz="2200" dirty="0" smtClean="0">
                    <a:latin typeface="Cambria" panose="02040503050406030204" pitchFamily="18" charset="0"/>
                    <a:ea typeface="Cambria" panose="02040503050406030204" pitchFamily="18" charset="0"/>
                    <a:cs typeface="Times New Roman" panose="02020603050405020304" pitchFamily="18" charset="0"/>
                  </a:rPr>
                  <a:t>de moutarde 	</a:t>
                </a:r>
                <a14:m>
                  <m:oMath xmlns:m="http://schemas.openxmlformats.org/officeDocument/2006/math">
                    <m:r>
                      <a:rPr lang="fr-FR" sz="2200" i="1">
                        <a:latin typeface="Cambria Math" panose="02040503050406030204" pitchFamily="18" charset="0"/>
                        <a:ea typeface="Cambria Math" panose="02040503050406030204" pitchFamily="18" charset="0"/>
                        <a:cs typeface="Times New Roman" panose="02020603050405020304" pitchFamily="18" charset="0"/>
                      </a:rPr>
                      <m:t>→ </m:t>
                    </m:r>
                  </m:oMath>
                </a14:m>
                <a:r>
                  <a:rPr lang="fr-FR" sz="2200" dirty="0" smtClean="0">
                    <a:latin typeface="Cambria" panose="02040503050406030204" pitchFamily="18" charset="0"/>
                    <a:ea typeface="Cambria" panose="02040503050406030204" pitchFamily="18" charset="0"/>
                    <a:cs typeface="Times New Roman" panose="02020603050405020304" pitchFamily="18" charset="0"/>
                  </a:rPr>
                  <a:t>	</a:t>
                </a:r>
                <a:r>
                  <a:rPr lang="fr-FR" sz="2200" dirty="0" smtClean="0">
                    <a:latin typeface="Cambria" panose="02040503050406030204" pitchFamily="18" charset="0"/>
                    <a:ea typeface="Cambria" panose="02040503050406030204" pitchFamily="18" charset="0"/>
                    <a:cs typeface="Times New Roman" panose="02020603050405020304" pitchFamily="18" charset="0"/>
                  </a:rPr>
                  <a:t>apparence modeste</a:t>
                </a:r>
              </a:p>
              <a:p>
                <a:pPr>
                  <a:lnSpc>
                    <a:spcPct val="107000"/>
                  </a:lnSpc>
                  <a:spcAft>
                    <a:spcPts val="800"/>
                  </a:spcAft>
                </a:pPr>
                <a:r>
                  <a:rPr lang="fr-FR" sz="2200" dirty="0" smtClean="0">
                    <a:latin typeface="Cambria" panose="02040503050406030204" pitchFamily="18" charset="0"/>
                    <a:ea typeface="Cambria" panose="02040503050406030204" pitchFamily="18" charset="0"/>
                    <a:cs typeface="Times New Roman" panose="02020603050405020304" pitchFamily="18" charset="0"/>
                  </a:rPr>
                  <a:t>Ivraie </a:t>
                </a:r>
                <a:r>
                  <a:rPr lang="fr-FR" sz="2200" dirty="0" smtClean="0">
                    <a:latin typeface="Cambria" panose="02040503050406030204" pitchFamily="18" charset="0"/>
                    <a:ea typeface="Cambria" panose="02040503050406030204" pitchFamily="18" charset="0"/>
                    <a:cs typeface="Times New Roman" panose="02020603050405020304" pitchFamily="18" charset="0"/>
                  </a:rPr>
                  <a:t>					</a:t>
                </a:r>
                <a:r>
                  <a:rPr lang="fr-FR" sz="2200" dirty="0">
                    <a:ea typeface="Cambria Math" panose="02040503050406030204" pitchFamily="18" charset="0"/>
                    <a:cs typeface="Times New Roman" panose="02020603050405020304" pitchFamily="18" charset="0"/>
                  </a:rPr>
                  <a:t> </a:t>
                </a:r>
                <a14:m>
                  <m:oMath xmlns:m="http://schemas.openxmlformats.org/officeDocument/2006/math">
                    <m:r>
                      <a:rPr lang="fr-FR" sz="2200" i="1">
                        <a:latin typeface="Cambria Math" panose="02040503050406030204" pitchFamily="18" charset="0"/>
                        <a:ea typeface="Cambria Math" panose="02040503050406030204" pitchFamily="18" charset="0"/>
                        <a:cs typeface="Times New Roman" panose="02020603050405020304" pitchFamily="18" charset="0"/>
                      </a:rPr>
                      <m:t>→</m:t>
                    </m:r>
                  </m:oMath>
                </a14:m>
                <a:r>
                  <a:rPr lang="fr-FR" sz="2200" dirty="0" smtClean="0">
                    <a:latin typeface="Cambria" panose="02040503050406030204" pitchFamily="18" charset="0"/>
                    <a:ea typeface="Cambria" panose="02040503050406030204" pitchFamily="18" charset="0"/>
                    <a:cs typeface="Times New Roman" panose="02020603050405020304" pitchFamily="18" charset="0"/>
                  </a:rPr>
                  <a:t>	opposition</a:t>
                </a:r>
              </a:p>
            </p:txBody>
          </p:sp>
        </mc:Choice>
        <mc:Fallback>
          <p:sp>
            <p:nvSpPr>
              <p:cNvPr id="10" name="Rectangle 9"/>
              <p:cNvSpPr>
                <a:spLocks noRot="1" noChangeAspect="1" noMove="1" noResize="1" noEditPoints="1" noAdjustHandles="1" noChangeArrowheads="1" noChangeShapeType="1" noTextEdit="1"/>
              </p:cNvSpPr>
              <p:nvPr/>
            </p:nvSpPr>
            <p:spPr>
              <a:xfrm>
                <a:off x="6432000" y="1044060"/>
                <a:ext cx="5760000" cy="1849224"/>
              </a:xfrm>
              <a:prstGeom prst="rect">
                <a:avLst/>
              </a:prstGeom>
              <a:blipFill>
                <a:blip r:embed="rId2"/>
                <a:stretch>
                  <a:fillRect l="-1376" t="-2303" r="-635" b="-4276"/>
                </a:stretch>
              </a:blipFill>
            </p:spPr>
            <p:txBody>
              <a:bodyPr/>
              <a:lstStyle/>
              <a:p>
                <a:r>
                  <a:rPr lang="fr-FR">
                    <a:noFill/>
                  </a:rPr>
                  <a:t> </a:t>
                </a:r>
              </a:p>
            </p:txBody>
          </p:sp>
        </mc:Fallback>
      </mc:AlternateContent>
      <p:grpSp>
        <p:nvGrpSpPr>
          <p:cNvPr id="16" name="Groupe 15"/>
          <p:cNvGrpSpPr/>
          <p:nvPr/>
        </p:nvGrpSpPr>
        <p:grpSpPr>
          <a:xfrm>
            <a:off x="106717" y="2880190"/>
            <a:ext cx="7241640" cy="3472793"/>
            <a:chOff x="294006" y="2880190"/>
            <a:chExt cx="7241640" cy="3472793"/>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4088780" y="2880190"/>
              <a:ext cx="1746340" cy="116211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7831" y="4242970"/>
              <a:ext cx="1708238" cy="704886"/>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5944" y="5121020"/>
              <a:ext cx="1689187" cy="1231963"/>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151" y="4230398"/>
              <a:ext cx="1397072" cy="730030"/>
            </a:xfrm>
            <a:prstGeom prst="rect">
              <a:avLst/>
            </a:prstGeom>
          </p:spPr>
        </p:pic>
        <p:pic>
          <p:nvPicPr>
            <p:cNvPr id="13" name="Imag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76676" y="4236683"/>
              <a:ext cx="1358970" cy="717460"/>
            </a:xfrm>
            <a:prstGeom prst="rect">
              <a:avLst/>
            </a:prstGeom>
          </p:spPr>
        </p:pic>
        <p:pic>
          <p:nvPicPr>
            <p:cNvPr id="14" name="Imag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4006" y="4236683"/>
              <a:ext cx="1695537" cy="717460"/>
            </a:xfrm>
            <a:prstGeom prst="rect">
              <a:avLst/>
            </a:prstGeom>
          </p:spPr>
        </p:pic>
      </p:grpSp>
      <p:pic>
        <p:nvPicPr>
          <p:cNvPr id="15" name="Imag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96253" y="3547746"/>
            <a:ext cx="4165814" cy="2158730"/>
          </a:xfrm>
          <a:prstGeom prst="rect">
            <a:avLst/>
          </a:prstGeom>
        </p:spPr>
      </p:pic>
    </p:spTree>
    <p:extLst>
      <p:ext uri="{BB962C8B-B14F-4D97-AF65-F5344CB8AC3E}">
        <p14:creationId xmlns:p14="http://schemas.microsoft.com/office/powerpoint/2010/main" val="121467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74011" y="3244334"/>
            <a:ext cx="243978" cy="369332"/>
          </a:xfrm>
          <a:prstGeom prst="rect">
            <a:avLst/>
          </a:prstGeom>
        </p:spPr>
        <p:txBody>
          <a:bodyPr wrap="none">
            <a:spAutoFit/>
          </a:bodyPr>
          <a:lstStyle/>
          <a:p>
            <a:r>
              <a:rPr lang="fr-FR" dirty="0"/>
              <a:t> </a:t>
            </a:r>
          </a:p>
        </p:txBody>
      </p:sp>
      <p:sp>
        <p:nvSpPr>
          <p:cNvPr id="6" name="ZoneTexte 5"/>
          <p:cNvSpPr txBox="1"/>
          <p:nvPr/>
        </p:nvSpPr>
        <p:spPr>
          <a:xfrm>
            <a:off x="4014854" y="6488668"/>
            <a:ext cx="4336572" cy="369332"/>
          </a:xfrm>
          <a:prstGeom prst="rect">
            <a:avLst/>
          </a:prstGeom>
          <a:noFill/>
        </p:spPr>
        <p:txBody>
          <a:bodyPr wrap="none" rtlCol="0">
            <a:spAutoFit/>
          </a:bodyPr>
          <a:lstStyle/>
          <a:p>
            <a:r>
              <a:rPr lang="fr-FR" dirty="0">
                <a:latin typeface="Cambria" panose="02040503050406030204" pitchFamily="18" charset="0"/>
                <a:ea typeface="Cambria" panose="02040503050406030204" pitchFamily="18" charset="0"/>
              </a:rPr>
              <a:t>Culte du </a:t>
            </a:r>
            <a:r>
              <a:rPr lang="fr-FR" dirty="0" smtClean="0">
                <a:latin typeface="Cambria" panose="02040503050406030204" pitchFamily="18" charset="0"/>
                <a:ea typeface="Cambria" panose="02040503050406030204" pitchFamily="18" charset="0"/>
              </a:rPr>
              <a:t>17 septembre 2023</a:t>
            </a:r>
            <a:r>
              <a:rPr lang="fr-FR" dirty="0">
                <a:latin typeface="Cambria" panose="02040503050406030204" pitchFamily="18" charset="0"/>
                <a:ea typeface="Cambria" panose="02040503050406030204" pitchFamily="18" charset="0"/>
              </a:rPr>
              <a:t>, rue Sonnerat</a:t>
            </a:r>
          </a:p>
        </p:txBody>
      </p:sp>
      <p:sp>
        <p:nvSpPr>
          <p:cNvPr id="2" name="ZoneTexte 1"/>
          <p:cNvSpPr txBox="1"/>
          <p:nvPr/>
        </p:nvSpPr>
        <p:spPr>
          <a:xfrm>
            <a:off x="10428747" y="6488668"/>
            <a:ext cx="1717073" cy="369332"/>
          </a:xfrm>
          <a:prstGeom prst="rect">
            <a:avLst/>
          </a:prstGeom>
          <a:noFill/>
        </p:spPr>
        <p:txBody>
          <a:bodyPr wrap="none" rtlCol="0">
            <a:spAutoFit/>
          </a:bodyPr>
          <a:lstStyle/>
          <a:p>
            <a:r>
              <a:rPr lang="fr-FR" i="1" dirty="0"/>
              <a:t>P DELBECQUE</a:t>
            </a:r>
          </a:p>
        </p:txBody>
      </p:sp>
      <p:sp>
        <p:nvSpPr>
          <p:cNvPr id="8" name="ZoneTexte 7"/>
          <p:cNvSpPr txBox="1"/>
          <p:nvPr/>
        </p:nvSpPr>
        <p:spPr>
          <a:xfrm>
            <a:off x="336000" y="0"/>
            <a:ext cx="3540264" cy="707886"/>
          </a:xfrm>
          <a:prstGeom prst="rect">
            <a:avLst/>
          </a:prstGeom>
          <a:noFill/>
        </p:spPr>
        <p:txBody>
          <a:bodyPr wrap="none" rtlCol="0">
            <a:spAutoFit/>
          </a:bodyPr>
          <a:lstStyle/>
          <a:p>
            <a:pPr algn="ctr"/>
            <a:r>
              <a:rPr lang="fr-FR" sz="4000" b="1" dirty="0" smtClean="0">
                <a:latin typeface="Cambria" panose="02040503050406030204" pitchFamily="18" charset="0"/>
                <a:ea typeface="Cambria" panose="02040503050406030204" pitchFamily="18" charset="0"/>
              </a:rPr>
              <a:t>Marc 4 : 26-34</a:t>
            </a:r>
            <a:endParaRPr lang="fr-FR" sz="4000" dirty="0">
              <a:latin typeface="Cambria" panose="02040503050406030204" pitchFamily="18" charset="0"/>
              <a:ea typeface="Cambria" panose="02040503050406030204" pitchFamily="18" charset="0"/>
            </a:endParaRPr>
          </a:p>
        </p:txBody>
      </p:sp>
      <p:cxnSp>
        <p:nvCxnSpPr>
          <p:cNvPr id="4" name="Connecteur droit 3"/>
          <p:cNvCxnSpPr/>
          <p:nvPr/>
        </p:nvCxnSpPr>
        <p:spPr>
          <a:xfrm flipV="1">
            <a:off x="336000" y="916769"/>
            <a:ext cx="11520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ZoneTexte 8"/>
          <p:cNvSpPr txBox="1"/>
          <p:nvPr/>
        </p:nvSpPr>
        <p:spPr>
          <a:xfrm>
            <a:off x="-2" y="1128064"/>
            <a:ext cx="6432001" cy="2362185"/>
          </a:xfrm>
          <a:prstGeom prst="rect">
            <a:avLst/>
          </a:prstGeom>
          <a:noFill/>
        </p:spPr>
        <p:txBody>
          <a:bodyPr wrap="square" rtlCol="0">
            <a:spAutoFit/>
          </a:bodyPr>
          <a:lstStyle/>
          <a:p>
            <a:pPr marL="514350" lvl="0" indent="-514350">
              <a:buAutoNum type="arabicPeriod"/>
            </a:pPr>
            <a:r>
              <a:rPr lang="fr-FR" sz="2200" dirty="0" smtClean="0">
                <a:latin typeface="Cambria" panose="02040503050406030204" pitchFamily="18" charset="0"/>
                <a:ea typeface="Cambria" panose="02040503050406030204" pitchFamily="18" charset="0"/>
              </a:rPr>
              <a:t>Préambule</a:t>
            </a:r>
            <a:r>
              <a:rPr lang="fr-FR" sz="2200" dirty="0">
                <a:latin typeface="Cambria" panose="02040503050406030204" pitchFamily="18" charset="0"/>
                <a:ea typeface="Cambria" panose="02040503050406030204" pitchFamily="18" charset="0"/>
              </a:rPr>
              <a:t> </a:t>
            </a:r>
            <a:endParaRPr lang="fr-FR" sz="2200" dirty="0" smtClean="0">
              <a:latin typeface="Cambria" panose="02040503050406030204" pitchFamily="18" charset="0"/>
              <a:ea typeface="Cambria" panose="02040503050406030204" pitchFamily="18" charset="0"/>
            </a:endParaRPr>
          </a:p>
          <a:p>
            <a:pPr lvl="0"/>
            <a:r>
              <a:rPr lang="fr-FR" sz="2200" dirty="0" smtClean="0">
                <a:latin typeface="Cambria" panose="02040503050406030204" pitchFamily="18" charset="0"/>
                <a:ea typeface="Cambria" panose="02040503050406030204" pitchFamily="18" charset="0"/>
              </a:rPr>
              <a:t> - Qu’est qu’une parabole ? </a:t>
            </a:r>
            <a:br>
              <a:rPr lang="fr-FR" sz="2200" dirty="0" smtClean="0">
                <a:latin typeface="Cambria" panose="02040503050406030204" pitchFamily="18" charset="0"/>
                <a:ea typeface="Cambria" panose="02040503050406030204" pitchFamily="18" charset="0"/>
              </a:rPr>
            </a:br>
            <a:r>
              <a:rPr lang="fr-FR" sz="2200" dirty="0" smtClean="0">
                <a:latin typeface="Cambria" panose="02040503050406030204" pitchFamily="18" charset="0"/>
                <a:ea typeface="Cambria" panose="02040503050406030204" pitchFamily="18" charset="0"/>
              </a:rPr>
              <a:t> - </a:t>
            </a:r>
            <a:r>
              <a:rPr lang="fr-FR" sz="2150" dirty="0" smtClean="0">
                <a:latin typeface="Cambria" panose="02040503050406030204" pitchFamily="18" charset="0"/>
                <a:ea typeface="Cambria" panose="02040503050406030204" pitchFamily="18" charset="0"/>
              </a:rPr>
              <a:t>Pourquoi Jésus s’exprime-t-il à l’aide de paraboles ? </a:t>
            </a:r>
          </a:p>
          <a:p>
            <a:pPr lvl="0"/>
            <a:r>
              <a:rPr lang="fr-FR" sz="2000" dirty="0" smtClean="0">
                <a:latin typeface="Cambria" panose="02040503050406030204" pitchFamily="18" charset="0"/>
                <a:ea typeface="Cambria" panose="02040503050406030204" pitchFamily="18" charset="0"/>
              </a:rPr>
              <a:t> - </a:t>
            </a:r>
            <a:r>
              <a:rPr lang="fr-FR" sz="2000" dirty="0" smtClean="0">
                <a:latin typeface="Cambria" panose="02040503050406030204" pitchFamily="18" charset="0"/>
                <a:ea typeface="Cambria" panose="02040503050406030204" pitchFamily="18" charset="0"/>
              </a:rPr>
              <a:t>À </a:t>
            </a:r>
            <a:r>
              <a:rPr lang="fr-FR" sz="2000" dirty="0">
                <a:latin typeface="Cambria" panose="02040503050406030204" pitchFamily="18" charset="0"/>
                <a:ea typeface="Cambria" panose="02040503050406030204" pitchFamily="18" charset="0"/>
              </a:rPr>
              <a:t>propos du «  royaume de Dieu »</a:t>
            </a:r>
          </a:p>
          <a:p>
            <a:pPr lvl="0"/>
            <a:r>
              <a:rPr lang="fr-FR" sz="2000" dirty="0">
                <a:latin typeface="Cambria" panose="02040503050406030204" pitchFamily="18" charset="0"/>
                <a:ea typeface="Cambria" panose="02040503050406030204" pitchFamily="18" charset="0"/>
              </a:rPr>
              <a:t>2. Deux paraboles parmi d’autres.</a:t>
            </a:r>
          </a:p>
          <a:p>
            <a:pPr lvl="0"/>
            <a:r>
              <a:rPr lang="fr-FR" sz="2000" dirty="0">
                <a:latin typeface="Cambria" panose="02040503050406030204" pitchFamily="18" charset="0"/>
                <a:ea typeface="Cambria" panose="02040503050406030204" pitchFamily="18" charset="0"/>
              </a:rPr>
              <a:t>3. La parabole de la semence.</a:t>
            </a:r>
          </a:p>
          <a:p>
            <a:pPr lvl="0"/>
            <a:r>
              <a:rPr lang="fr-FR" sz="2150" dirty="0" smtClean="0">
                <a:latin typeface="Cambria" panose="02040503050406030204" pitchFamily="18" charset="0"/>
                <a:ea typeface="Cambria" panose="02040503050406030204" pitchFamily="18" charset="0"/>
              </a:rPr>
              <a:t>   </a:t>
            </a:r>
            <a:endParaRPr lang="fr-FR" sz="2150" dirty="0">
              <a:latin typeface="Cambria" panose="02040503050406030204" pitchFamily="18" charset="0"/>
              <a:ea typeface="Cambria" panose="02040503050406030204" pitchFamily="18" charset="0"/>
            </a:endParaRPr>
          </a:p>
        </p:txBody>
      </p:sp>
      <p:sp>
        <p:nvSpPr>
          <p:cNvPr id="10" name="Rectangle 9"/>
          <p:cNvSpPr/>
          <p:nvPr/>
        </p:nvSpPr>
        <p:spPr>
          <a:xfrm>
            <a:off x="6432000" y="1044060"/>
            <a:ext cx="5760000" cy="4154984"/>
          </a:xfrm>
          <a:prstGeom prst="rect">
            <a:avLst/>
          </a:prstGeom>
        </p:spPr>
        <p:txBody>
          <a:bodyPr>
            <a:spAutoFit/>
          </a:bodyPr>
          <a:lstStyle/>
          <a:p>
            <a:r>
              <a:rPr lang="fr-FR" sz="2200" dirty="0">
                <a:latin typeface="Cambria" panose="02040503050406030204" pitchFamily="18" charset="0"/>
                <a:ea typeface="Cambria" panose="02040503050406030204" pitchFamily="18" charset="0"/>
              </a:rPr>
              <a:t>26  Il dit aussi : - Il en est du royaume de Dieu comme d’un </a:t>
            </a:r>
            <a:r>
              <a:rPr lang="fr-FR" sz="2200" dirty="0" smtClean="0">
                <a:latin typeface="Cambria" panose="02040503050406030204" pitchFamily="18" charset="0"/>
                <a:ea typeface="Cambria" panose="02040503050406030204" pitchFamily="18" charset="0"/>
              </a:rPr>
              <a:t>homme </a:t>
            </a:r>
            <a:r>
              <a:rPr lang="fr-FR" sz="2200" dirty="0">
                <a:latin typeface="Cambria" panose="02040503050406030204" pitchFamily="18" charset="0"/>
                <a:ea typeface="Cambria" panose="02040503050406030204" pitchFamily="18" charset="0"/>
              </a:rPr>
              <a:t>qui a répandu de la semence dans son champ. </a:t>
            </a:r>
          </a:p>
          <a:p>
            <a:r>
              <a:rPr lang="fr-FR" sz="2200" dirty="0">
                <a:latin typeface="Cambria" panose="02040503050406030204" pitchFamily="18" charset="0"/>
                <a:ea typeface="Cambria" panose="02040503050406030204" pitchFamily="18" charset="0"/>
              </a:rPr>
              <a:t>27  A présent, qu’il dorme ou qu’il veille, la nuit comme </a:t>
            </a:r>
            <a:r>
              <a:rPr lang="fr-FR" sz="2200" dirty="0" smtClean="0">
                <a:latin typeface="Cambria" panose="02040503050406030204" pitchFamily="18" charset="0"/>
                <a:ea typeface="Cambria" panose="02040503050406030204" pitchFamily="18" charset="0"/>
              </a:rPr>
              <a:t>le jour</a:t>
            </a:r>
            <a:r>
              <a:rPr lang="fr-FR" sz="2200" dirty="0">
                <a:latin typeface="Cambria" panose="02040503050406030204" pitchFamily="18" charset="0"/>
                <a:ea typeface="Cambria" panose="02040503050406030204" pitchFamily="18" charset="0"/>
              </a:rPr>
              <a:t>, le grain germe et la plante grandit sans qu’il s’en préoccupe. </a:t>
            </a:r>
          </a:p>
          <a:p>
            <a:r>
              <a:rPr lang="fr-FR" sz="2200" dirty="0">
                <a:latin typeface="Cambria" panose="02040503050406030204" pitchFamily="18" charset="0"/>
                <a:ea typeface="Cambria" panose="02040503050406030204" pitchFamily="18" charset="0"/>
              </a:rPr>
              <a:t>28  D’elle-même, la terre fait pousser le blé : d’abord la tige, </a:t>
            </a:r>
            <a:r>
              <a:rPr lang="fr-FR" sz="2200" dirty="0" smtClean="0">
                <a:latin typeface="Cambria" panose="02040503050406030204" pitchFamily="18" charset="0"/>
                <a:ea typeface="Cambria" panose="02040503050406030204" pitchFamily="18" charset="0"/>
              </a:rPr>
              <a:t>puis </a:t>
            </a:r>
            <a:r>
              <a:rPr lang="fr-FR" sz="2200" dirty="0">
                <a:latin typeface="Cambria" panose="02040503050406030204" pitchFamily="18" charset="0"/>
                <a:ea typeface="Cambria" panose="02040503050406030204" pitchFamily="18" charset="0"/>
              </a:rPr>
              <a:t>l’épi vert, et enfin les grains de blé remplissant cet épi.</a:t>
            </a:r>
          </a:p>
          <a:p>
            <a:r>
              <a:rPr lang="fr-FR" sz="2200" dirty="0">
                <a:latin typeface="Cambria" panose="02040503050406030204" pitchFamily="18" charset="0"/>
                <a:ea typeface="Cambria" panose="02040503050406030204" pitchFamily="18" charset="0"/>
              </a:rPr>
              <a:t>29  Et lorsque le grain est prêt à être cueilli, l’homme y porte </a:t>
            </a:r>
            <a:r>
              <a:rPr lang="fr-FR" sz="2200" dirty="0" smtClean="0">
                <a:latin typeface="Cambria" panose="02040503050406030204" pitchFamily="18" charset="0"/>
                <a:ea typeface="Cambria" panose="02040503050406030204" pitchFamily="18" charset="0"/>
              </a:rPr>
              <a:t>aussitôt </a:t>
            </a:r>
            <a:r>
              <a:rPr lang="fr-FR" sz="2200" dirty="0">
                <a:latin typeface="Cambria" panose="02040503050406030204" pitchFamily="18" charset="0"/>
                <a:ea typeface="Cambria" panose="02040503050406030204" pitchFamily="18" charset="0"/>
              </a:rPr>
              <a:t>la faucille, car la moisson est prête.</a:t>
            </a: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957" y="92328"/>
            <a:ext cx="1326043" cy="720000"/>
          </a:xfrm>
          <a:prstGeom prst="rect">
            <a:avLst/>
          </a:prstGeom>
        </p:spPr>
      </p:pic>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917" y="3669528"/>
            <a:ext cx="4816723" cy="2615330"/>
          </a:xfrm>
          <a:prstGeom prst="rect">
            <a:avLst/>
          </a:prstGeom>
        </p:spPr>
      </p:pic>
    </p:spTree>
    <p:extLst>
      <p:ext uri="{BB962C8B-B14F-4D97-AF65-F5344CB8AC3E}">
        <p14:creationId xmlns:p14="http://schemas.microsoft.com/office/powerpoint/2010/main" val="2809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ois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TM04033929[[fn=Ardoise]]</Template>
  <TotalTime>841</TotalTime>
  <Words>1355</Words>
  <Application>Microsoft Office PowerPoint</Application>
  <PresentationFormat>Grand écran</PresentationFormat>
  <Paragraphs>130</Paragraphs>
  <Slides>12</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Arial</vt:lpstr>
      <vt:lpstr>Calibri</vt:lpstr>
      <vt:lpstr>Calisto MT</vt:lpstr>
      <vt:lpstr>Cambria</vt:lpstr>
      <vt:lpstr>Cambria Math</vt:lpstr>
      <vt:lpstr>Times New Roman</vt:lpstr>
      <vt:lpstr>Trebuchet MS</vt:lpstr>
      <vt:lpstr>Wingdings</vt:lpstr>
      <vt:lpstr>Wingdings 2</vt:lpstr>
      <vt:lpstr>Ardoise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delbecque</dc:creator>
  <cp:lastModifiedBy>Philippe</cp:lastModifiedBy>
  <cp:revision>719</cp:revision>
  <dcterms:created xsi:type="dcterms:W3CDTF">2021-01-02T09:39:04Z</dcterms:created>
  <dcterms:modified xsi:type="dcterms:W3CDTF">2023-09-15T10:09:11Z</dcterms:modified>
</cp:coreProperties>
</file>