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70" r:id="rId2"/>
    <p:sldId id="257" r:id="rId3"/>
    <p:sldId id="275" r:id="rId4"/>
    <p:sldId id="276" r:id="rId5"/>
    <p:sldId id="274" r:id="rId6"/>
    <p:sldId id="271" r:id="rId7"/>
    <p:sldId id="280" r:id="rId8"/>
    <p:sldId id="281" r:id="rId9"/>
    <p:sldId id="279" r:id="rId10"/>
    <p:sldId id="272" r:id="rId11"/>
    <p:sldId id="278" r:id="rId12"/>
    <p:sldId id="273" r:id="rId13"/>
    <p:sldId id="282" r:id="rId14"/>
    <p:sldId id="283" r:id="rId15"/>
    <p:sldId id="284" r:id="rId16"/>
    <p:sldId id="285" r:id="rId17"/>
    <p:sldId id="277" r:id="rId18"/>
  </p:sldIdLst>
  <p:sldSz cx="18288000" cy="10287000"/>
  <p:notesSz cx="6858000" cy="9144000"/>
  <p:embeddedFontLst>
    <p:embeddedFont>
      <p:font typeface="Roboto" panose="020B0604020202020204" charset="0"/>
      <p:regular r:id="rId20"/>
      <p:bold r:id="rId21"/>
      <p:italic r:id="rId22"/>
      <p:boldItalic r:id="rId23"/>
    </p:embeddedFont>
    <p:embeddedFont>
      <p:font typeface="Overlock" panose="020B0604020202020204" charset="0"/>
      <p:regular r:id="rId24"/>
      <p:bold r:id="rId25"/>
      <p:italic r:id="rId26"/>
      <p:boldItalic r:id="rId27"/>
    </p:embeddedFont>
    <p:embeddedFont>
      <p:font typeface="SimSun" panose="02010600030101010101" pitchFamily="2" charset="-122"/>
      <p:regular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40">
          <p15:clr>
            <a:srgbClr val="9AA0A6"/>
          </p15:clr>
        </p15:guide>
        <p15:guide id="2" pos="576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BD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-294" y="-30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023900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23076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2952270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873890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7777111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6810681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0668890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0708821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7277154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94512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793932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640161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887104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738595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75995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795318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228145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4dad3c269_0_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60" name="Google Shape;60;ga4dad3c2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224447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>
  <p:cSld name="Titre et contenu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2740024" y="2057400"/>
            <a:ext cx="146304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914400" y="409575"/>
            <a:ext cx="16455900" cy="79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l"/>
              <a:defRPr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12559102" y="9335146"/>
            <a:ext cx="5472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title"/>
          </p:nvPr>
        </p:nvSpPr>
        <p:spPr>
          <a:xfrm>
            <a:off x="914400" y="410397"/>
            <a:ext cx="16458300" cy="171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1"/>
          </p:nvPr>
        </p:nvSpPr>
        <p:spPr>
          <a:xfrm>
            <a:off x="914400" y="2406779"/>
            <a:ext cx="16458300" cy="59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l"/>
              <a:defRPr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body" idx="2"/>
          </p:nvPr>
        </p:nvSpPr>
        <p:spPr>
          <a:xfrm>
            <a:off x="914398" y="2406779"/>
            <a:ext cx="16458300" cy="59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l"/>
              <a:defRPr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9pPr>
          </a:lstStyle>
          <a:p>
            <a:endParaRPr/>
          </a:p>
        </p:txBody>
      </p:sp>
      <p:pic>
        <p:nvPicPr>
          <p:cNvPr id="55" name="Google Shape;55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58000" y="2406779"/>
            <a:ext cx="7477381" cy="596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58000" y="2406779"/>
            <a:ext cx="7477381" cy="596592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12559102" y="9336338"/>
            <a:ext cx="5472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>
  <p:cSld name="Title, 2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914400" y="410397"/>
            <a:ext cx="16458300" cy="171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914400" y="2406779"/>
            <a:ext cx="8031600" cy="59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l"/>
              <a:defRPr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2"/>
          </p:nvPr>
        </p:nvSpPr>
        <p:spPr>
          <a:xfrm>
            <a:off x="9348478" y="2406779"/>
            <a:ext cx="8031600" cy="59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l"/>
              <a:defRPr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2559102" y="9336338"/>
            <a:ext cx="5472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914400" y="410397"/>
            <a:ext cx="16458300" cy="171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12559102" y="9336338"/>
            <a:ext cx="5472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>
  <p:cSld name="Centered 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914400" y="410397"/>
            <a:ext cx="16458300" cy="79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l"/>
              <a:defRPr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sldNum" idx="12"/>
          </p:nvPr>
        </p:nvSpPr>
        <p:spPr>
          <a:xfrm>
            <a:off x="12559102" y="9336338"/>
            <a:ext cx="5472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>
  <p:cSld name="Title, 2 Content and Conte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title"/>
          </p:nvPr>
        </p:nvSpPr>
        <p:spPr>
          <a:xfrm>
            <a:off x="914400" y="410397"/>
            <a:ext cx="16458300" cy="171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1"/>
          </p:nvPr>
        </p:nvSpPr>
        <p:spPr>
          <a:xfrm>
            <a:off x="914400" y="2406779"/>
            <a:ext cx="8031600" cy="28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l"/>
              <a:defRPr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2"/>
          </p:nvPr>
        </p:nvSpPr>
        <p:spPr>
          <a:xfrm>
            <a:off x="9348478" y="2406779"/>
            <a:ext cx="8031600" cy="59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l"/>
              <a:defRPr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12559102" y="9336338"/>
            <a:ext cx="5472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>
  <p:cSld name="Title Content and 2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914400" y="410397"/>
            <a:ext cx="16458300" cy="171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1"/>
          </p:nvPr>
        </p:nvSpPr>
        <p:spPr>
          <a:xfrm>
            <a:off x="914400" y="2406779"/>
            <a:ext cx="8031600" cy="59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l"/>
              <a:defRPr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2"/>
          </p:nvPr>
        </p:nvSpPr>
        <p:spPr>
          <a:xfrm>
            <a:off x="9348478" y="5523118"/>
            <a:ext cx="8031600" cy="28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l"/>
              <a:defRPr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12559102" y="9336338"/>
            <a:ext cx="5472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>
  <p:cSld name="Title, 2 Content over Conte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914400" y="410397"/>
            <a:ext cx="16458300" cy="171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914400" y="2406779"/>
            <a:ext cx="8031600" cy="28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l"/>
              <a:defRPr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914398" y="5523118"/>
            <a:ext cx="16458300" cy="28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l"/>
              <a:defRPr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2559102" y="9336338"/>
            <a:ext cx="5472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>
  <p:cSld name="Title, Content over Conten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title"/>
          </p:nvPr>
        </p:nvSpPr>
        <p:spPr>
          <a:xfrm>
            <a:off x="914400" y="410397"/>
            <a:ext cx="16458300" cy="171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914400" y="2406779"/>
            <a:ext cx="16458300" cy="28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l"/>
              <a:defRPr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2"/>
          </p:nvPr>
        </p:nvSpPr>
        <p:spPr>
          <a:xfrm>
            <a:off x="914398" y="5523118"/>
            <a:ext cx="16458300" cy="28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l"/>
              <a:defRPr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12559102" y="9336338"/>
            <a:ext cx="5472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>
  <p:cSld name="Title, 4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/>
          </p:nvPr>
        </p:nvSpPr>
        <p:spPr>
          <a:xfrm>
            <a:off x="914400" y="410397"/>
            <a:ext cx="16458300" cy="171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914400" y="2406779"/>
            <a:ext cx="8031600" cy="28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l"/>
              <a:defRPr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2"/>
          </p:nvPr>
        </p:nvSpPr>
        <p:spPr>
          <a:xfrm>
            <a:off x="914386" y="5523118"/>
            <a:ext cx="8031600" cy="28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l"/>
              <a:defRPr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2pPr>
            <a:lvl3pPr marL="1371600" lvl="2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4pPr>
            <a:lvl5pPr marL="2286000" lvl="4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5pPr>
            <a:lvl6pPr marL="2743200" lvl="5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6pPr>
            <a:lvl7pPr marL="3200400" lvl="6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7pPr>
            <a:lvl8pPr marL="3657600" lvl="7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8pPr>
            <a:lvl9pPr marL="4114800" lvl="8" indent="-30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ldNum" idx="12"/>
          </p:nvPr>
        </p:nvSpPr>
        <p:spPr>
          <a:xfrm>
            <a:off x="12559102" y="9336338"/>
            <a:ext cx="5472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740024" y="2057400"/>
            <a:ext cx="14630400" cy="69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  <a:defRPr sz="27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14400" y="409575"/>
            <a:ext cx="16455900" cy="79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Helvetica Neue"/>
              <a:buChar char="l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"/>
              <a:buChar char="•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Helvetica Neue"/>
              <a:buChar char="•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Helvetica Neue"/>
              <a:buChar char="•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Helvetica Neue"/>
              <a:buChar char="•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Helvetica Neue"/>
              <a:buChar char="•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Helvetica Neue"/>
              <a:buChar char="•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Helvetica Neue"/>
              <a:buChar char="•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Helvetica Neue"/>
              <a:buChar char="•"/>
              <a:defRPr sz="4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2559102" y="9335146"/>
            <a:ext cx="5472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‹N°›</a:t>
            </a:fld>
            <a:endParaRPr sz="21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/>
          <p:nvPr/>
        </p:nvSpPr>
        <p:spPr>
          <a:xfrm>
            <a:off x="0" y="0"/>
            <a:ext cx="18288000" cy="2888982"/>
          </a:xfrm>
          <a:prstGeom prst="rect">
            <a:avLst/>
          </a:prstGeom>
          <a:solidFill>
            <a:srgbClr val="5ABDB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lvl="0" algn="ctr">
              <a:buSzPts val="2700"/>
            </a:pPr>
            <a:r>
              <a:rPr lang="fr-FR" sz="5400" b="1" dirty="0">
                <a:latin typeface="Overlock" panose="020B0604020202020204" charset="0"/>
              </a:rPr>
              <a:t>Nos actions édifient </a:t>
            </a:r>
            <a:r>
              <a:rPr lang="fr-FR" sz="5400" b="1" dirty="0" smtClean="0">
                <a:latin typeface="Overlock" panose="020B0604020202020204" charset="0"/>
              </a:rPr>
              <a:t>lorsque </a:t>
            </a:r>
          </a:p>
          <a:p>
            <a:pPr lvl="0" algn="ctr">
              <a:buSzPts val="2700"/>
            </a:pPr>
            <a:r>
              <a:rPr lang="fr-FR" sz="5400" b="1" dirty="0" smtClean="0">
                <a:latin typeface="Overlock" panose="020B0604020202020204" charset="0"/>
              </a:rPr>
              <a:t>notre </a:t>
            </a:r>
            <a:r>
              <a:rPr lang="fr-FR" sz="5400" b="1" dirty="0">
                <a:latin typeface="Overlock" panose="020B0604020202020204" charset="0"/>
              </a:rPr>
              <a:t>connaissance </a:t>
            </a:r>
            <a:r>
              <a:rPr lang="fr-FR" sz="5400" b="1" dirty="0" smtClean="0">
                <a:latin typeface="Overlock" panose="020B0604020202020204" charset="0"/>
              </a:rPr>
              <a:t>et notre liberté cèdent </a:t>
            </a:r>
            <a:r>
              <a:rPr lang="fr-FR" sz="5400" b="1" dirty="0">
                <a:latin typeface="Overlock" panose="020B0604020202020204" charset="0"/>
              </a:rPr>
              <a:t>la place à l’amour</a:t>
            </a:r>
            <a:endParaRPr sz="5400" b="1" i="0" u="none" strike="noStrike" cap="none" dirty="0">
              <a:solidFill>
                <a:srgbClr val="000000"/>
              </a:solidFill>
              <a:latin typeface="Overlock" panose="020B0604020202020204" charset="0"/>
              <a:sym typeface="Arial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2375436" y="1800395"/>
            <a:ext cx="135375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475" tIns="67475" rIns="67475" bIns="674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Overlock"/>
              <a:buNone/>
            </a:pPr>
            <a:r>
              <a:rPr lang="en-US" sz="8000" b="1" i="0" u="none" strike="noStrike" cap="none" dirty="0" smtClean="0">
                <a:solidFill>
                  <a:srgbClr val="000000"/>
                </a:solidFill>
                <a:latin typeface="Overlock"/>
                <a:ea typeface="Overlock"/>
                <a:cs typeface="Overlock"/>
                <a:sym typeface="Overlock"/>
              </a:rPr>
              <a:t> </a:t>
            </a:r>
            <a:endParaRPr sz="8000" b="0" i="0" u="none" strike="noStrike" cap="none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723995" y="8034685"/>
            <a:ext cx="4840009" cy="1223171"/>
          </a:xfrm>
          <a:prstGeom prst="roundRect">
            <a:avLst>
              <a:gd name="adj" fmla="val 46970"/>
            </a:avLst>
          </a:prstGeom>
          <a:solidFill>
            <a:srgbClr val="BBCE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3600" b="1" dirty="0" smtClean="0">
                <a:solidFill>
                  <a:prstClr val="black"/>
                </a:solidFill>
                <a:latin typeface="Aharoni" panose="02010803020104030203" pitchFamily="2" charset="-79"/>
                <a:ea typeface="SimSun"/>
                <a:cs typeface="Aharoni" panose="02010803020104030203" pitchFamily="2" charset="-79"/>
              </a:rPr>
              <a:t>1 Corinthiens 8</a:t>
            </a:r>
            <a:endParaRPr lang="fr-FR" sz="2100" b="1" dirty="0">
              <a:solidFill>
                <a:prstClr val="black"/>
              </a:solidFill>
              <a:latin typeface="Aharoni" panose="02010803020104030203" pitchFamily="2" charset="-79"/>
              <a:ea typeface="SimSun"/>
              <a:cs typeface="Aharoni" panose="02010803020104030203" pitchFamily="2" charset="-79"/>
            </a:endParaRPr>
          </a:p>
        </p:txBody>
      </p:sp>
      <p:pic>
        <p:nvPicPr>
          <p:cNvPr id="1028" name="Picture 4" descr="Image result for heart"/>
          <p:cNvPicPr>
            <a:picLocks noChangeAspect="1" noChangeArrowheads="1"/>
          </p:cNvPicPr>
          <p:nvPr/>
        </p:nvPicPr>
        <p:blipFill rotWithShape="1">
          <a:blip r:embed="rId3">
            <a:duotone>
              <a:prstClr val="black"/>
              <a:srgbClr val="5ABDB9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9" t="4713"/>
          <a:stretch/>
        </p:blipFill>
        <p:spPr bwMode="auto">
          <a:xfrm>
            <a:off x="6466114" y="3724514"/>
            <a:ext cx="5355772" cy="3506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7604955" y="9580728"/>
            <a:ext cx="3078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Raphaël </a:t>
            </a:r>
            <a:r>
              <a:rPr lang="fr-FR" dirty="0" err="1" smtClean="0"/>
              <a:t>Leber</a:t>
            </a:r>
            <a:r>
              <a:rPr lang="fr-FR" dirty="0" smtClean="0"/>
              <a:t> – 26 Novembre 2023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965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348399" y="2962242"/>
            <a:ext cx="1621770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lnSpc>
                <a:spcPct val="150000"/>
              </a:lnSpc>
              <a:buFont typeface="+mj-lt"/>
              <a:buAutoNum type="romanUcPeriod" startAt="2"/>
            </a:pP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Le cas des viandes sacrifiées au 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idoles</a:t>
            </a:r>
            <a:endParaRPr lang="fr-FR" sz="4400" dirty="0" smtClean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 </a:t>
            </a:r>
            <a:endParaRPr lang="fr-FR" sz="4400" dirty="0">
              <a:latin typeface="Roboto" panose="020B0604020202020204" charset="0"/>
              <a:ea typeface="Roboto" panose="020B0604020202020204" charset="0"/>
              <a:sym typeface="Wingdings" panose="05000000000000000000" pitchFamily="2" charset="2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// avec Gal 5 : 13 « Frères 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et sœurs, c’est à la </a:t>
            </a:r>
            <a:r>
              <a:rPr lang="fr-FR" sz="4400" b="1" dirty="0">
                <a:latin typeface="Roboto" panose="020B0604020202020204" charset="0"/>
                <a:ea typeface="Roboto" panose="020B0604020202020204" charset="0"/>
              </a:rPr>
              <a:t>liberté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 que vous avez été appelés. Seulement, ne faites pas de cette </a:t>
            </a:r>
            <a:r>
              <a:rPr lang="fr-FR" sz="4400" b="1" dirty="0">
                <a:latin typeface="Roboto" panose="020B0604020202020204" charset="0"/>
                <a:ea typeface="Roboto" panose="020B0604020202020204" charset="0"/>
              </a:rPr>
              <a:t>liberté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 un prétexte pour suivre les désirs de votre nature propre. Au contraire, soyez par </a:t>
            </a:r>
            <a:r>
              <a:rPr lang="fr-FR" sz="4400" b="1" dirty="0">
                <a:latin typeface="Roboto" panose="020B0604020202020204" charset="0"/>
                <a:ea typeface="Roboto" panose="020B0604020202020204" charset="0"/>
              </a:rPr>
              <a:t>amour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 serviteurs les uns des autres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. »</a:t>
            </a: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4" name="Google Shape;62;p13"/>
          <p:cNvSpPr/>
          <p:nvPr/>
        </p:nvSpPr>
        <p:spPr>
          <a:xfrm>
            <a:off x="0" y="0"/>
            <a:ext cx="18288000" cy="2189747"/>
          </a:xfrm>
          <a:prstGeom prst="rect">
            <a:avLst/>
          </a:prstGeom>
          <a:solidFill>
            <a:srgbClr val="5ABDB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lvl="0" algn="ctr">
              <a:buSzPts val="2700"/>
            </a:pPr>
            <a:r>
              <a:rPr lang="fr-FR" sz="5400" b="1" dirty="0">
                <a:latin typeface="Overlock" panose="020B0604020202020204" charset="0"/>
              </a:rPr>
              <a:t>Nos actions édifient </a:t>
            </a:r>
            <a:r>
              <a:rPr lang="fr-FR" sz="5400" b="1" dirty="0" smtClean="0">
                <a:latin typeface="Overlock" panose="020B0604020202020204" charset="0"/>
              </a:rPr>
              <a:t>lorsque </a:t>
            </a:r>
          </a:p>
          <a:p>
            <a:pPr lvl="0" algn="ctr">
              <a:buSzPts val="2700"/>
            </a:pPr>
            <a:r>
              <a:rPr lang="fr-FR" sz="5400" b="1" dirty="0" smtClean="0">
                <a:latin typeface="Overlock" panose="020B0604020202020204" charset="0"/>
              </a:rPr>
              <a:t>notre </a:t>
            </a:r>
            <a:r>
              <a:rPr lang="fr-FR" sz="5400" b="1" dirty="0">
                <a:latin typeface="Overlock" panose="020B0604020202020204" charset="0"/>
              </a:rPr>
              <a:t>connaissance </a:t>
            </a:r>
            <a:r>
              <a:rPr lang="fr-FR" sz="5400" b="1" dirty="0" smtClean="0">
                <a:latin typeface="Overlock" panose="020B0604020202020204" charset="0"/>
              </a:rPr>
              <a:t>et notre liberté cèdent </a:t>
            </a:r>
            <a:r>
              <a:rPr lang="fr-FR" sz="5400" b="1" dirty="0">
                <a:latin typeface="Overlock" panose="020B0604020202020204" charset="0"/>
              </a:rPr>
              <a:t>la place à l’amour</a:t>
            </a:r>
            <a:endParaRPr sz="5400" b="1" i="0" u="none" strike="noStrike" cap="none" dirty="0">
              <a:solidFill>
                <a:srgbClr val="000000"/>
              </a:solidFill>
              <a:latin typeface="Overlock" panose="020B060402020202020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794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348399" y="2962242"/>
            <a:ext cx="1621770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lnSpc>
                <a:spcPct val="150000"/>
              </a:lnSpc>
              <a:buFont typeface="+mj-lt"/>
              <a:buAutoNum type="romanUcPeriod" startAt="2"/>
            </a:pP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Le cas des viandes sacrifiées au 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idoles</a:t>
            </a:r>
            <a:endParaRPr lang="fr-FR" sz="4400" dirty="0" smtClean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 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Est-ce 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que cet aliment, ce film, ce 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loisir, ce choix de vie 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est une occasion de chute pour moi ? </a:t>
            </a:r>
            <a:endParaRPr lang="fr-FR" sz="4400" dirty="0" smtClean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Est-ce 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une occasion de chute pour mon frère 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ou ma sœur ?</a:t>
            </a: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4" name="Google Shape;62;p13"/>
          <p:cNvSpPr/>
          <p:nvPr/>
        </p:nvSpPr>
        <p:spPr>
          <a:xfrm>
            <a:off x="0" y="0"/>
            <a:ext cx="18288000" cy="2189747"/>
          </a:xfrm>
          <a:prstGeom prst="rect">
            <a:avLst/>
          </a:prstGeom>
          <a:solidFill>
            <a:srgbClr val="5ABDB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lvl="0" algn="ctr">
              <a:buSzPts val="2700"/>
            </a:pPr>
            <a:r>
              <a:rPr lang="fr-FR" sz="5400" b="1" dirty="0">
                <a:latin typeface="Overlock" panose="020B0604020202020204" charset="0"/>
              </a:rPr>
              <a:t>Nos actions édifient </a:t>
            </a:r>
            <a:r>
              <a:rPr lang="fr-FR" sz="5400" b="1" dirty="0" smtClean="0">
                <a:latin typeface="Overlock" panose="020B0604020202020204" charset="0"/>
              </a:rPr>
              <a:t>lorsque </a:t>
            </a:r>
          </a:p>
          <a:p>
            <a:pPr lvl="0" algn="ctr">
              <a:buSzPts val="2700"/>
            </a:pPr>
            <a:r>
              <a:rPr lang="fr-FR" sz="5400" b="1" dirty="0" smtClean="0">
                <a:latin typeface="Overlock" panose="020B0604020202020204" charset="0"/>
              </a:rPr>
              <a:t>notre </a:t>
            </a:r>
            <a:r>
              <a:rPr lang="fr-FR" sz="5400" b="1" dirty="0">
                <a:latin typeface="Overlock" panose="020B0604020202020204" charset="0"/>
              </a:rPr>
              <a:t>connaissance </a:t>
            </a:r>
            <a:r>
              <a:rPr lang="fr-FR" sz="5400" b="1" dirty="0" smtClean="0">
                <a:latin typeface="Overlock" panose="020B0604020202020204" charset="0"/>
              </a:rPr>
              <a:t>et notre liberté cèdent </a:t>
            </a:r>
            <a:r>
              <a:rPr lang="fr-FR" sz="5400" b="1" dirty="0">
                <a:latin typeface="Overlock" panose="020B0604020202020204" charset="0"/>
              </a:rPr>
              <a:t>la place à l’amour</a:t>
            </a:r>
            <a:endParaRPr sz="5400" b="1" i="0" u="none" strike="noStrike" cap="none" dirty="0">
              <a:solidFill>
                <a:srgbClr val="000000"/>
              </a:solidFill>
              <a:latin typeface="Overlock" panose="020B060402020202020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900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348399" y="2962241"/>
            <a:ext cx="1559120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lnSpc>
                <a:spcPct val="150000"/>
              </a:lnSpc>
              <a:buFont typeface="+mj-lt"/>
              <a:buAutoNum type="romanUcPeriod" startAt="3"/>
            </a:pP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Exemples 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d’applications 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aujourd’hui</a:t>
            </a:r>
          </a:p>
          <a:p>
            <a:pPr>
              <a:lnSpc>
                <a:spcPct val="150000"/>
              </a:lnSpc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 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Exemple 1 : Pudeur / Tenue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 smtClean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4" name="Google Shape;62;p13"/>
          <p:cNvSpPr/>
          <p:nvPr/>
        </p:nvSpPr>
        <p:spPr>
          <a:xfrm>
            <a:off x="0" y="0"/>
            <a:ext cx="18288000" cy="2189747"/>
          </a:xfrm>
          <a:prstGeom prst="rect">
            <a:avLst/>
          </a:prstGeom>
          <a:solidFill>
            <a:srgbClr val="5ABDB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lvl="0" algn="ctr">
              <a:buSzPts val="2700"/>
            </a:pPr>
            <a:r>
              <a:rPr lang="fr-FR" sz="5400" b="1" dirty="0">
                <a:latin typeface="Overlock" panose="020B0604020202020204" charset="0"/>
              </a:rPr>
              <a:t>Nos actions édifient </a:t>
            </a:r>
            <a:r>
              <a:rPr lang="fr-FR" sz="5400" b="1" dirty="0" smtClean="0">
                <a:latin typeface="Overlock" panose="020B0604020202020204" charset="0"/>
              </a:rPr>
              <a:t>lorsque </a:t>
            </a:r>
          </a:p>
          <a:p>
            <a:pPr lvl="0" algn="ctr">
              <a:buSzPts val="2700"/>
            </a:pPr>
            <a:r>
              <a:rPr lang="fr-FR" sz="5400" b="1" dirty="0" smtClean="0">
                <a:latin typeface="Overlock" panose="020B0604020202020204" charset="0"/>
              </a:rPr>
              <a:t>notre </a:t>
            </a:r>
            <a:r>
              <a:rPr lang="fr-FR" sz="5400" b="1" dirty="0">
                <a:latin typeface="Overlock" panose="020B0604020202020204" charset="0"/>
              </a:rPr>
              <a:t>connaissance </a:t>
            </a:r>
            <a:r>
              <a:rPr lang="fr-FR" sz="5400" b="1" dirty="0" smtClean="0">
                <a:latin typeface="Overlock" panose="020B0604020202020204" charset="0"/>
              </a:rPr>
              <a:t>et notre liberté cèdent </a:t>
            </a:r>
            <a:r>
              <a:rPr lang="fr-FR" sz="5400" b="1" dirty="0">
                <a:latin typeface="Overlock" panose="020B0604020202020204" charset="0"/>
              </a:rPr>
              <a:t>la place à l’amour</a:t>
            </a:r>
            <a:endParaRPr sz="5400" b="1" i="0" u="none" strike="noStrike" cap="none" dirty="0">
              <a:solidFill>
                <a:srgbClr val="000000"/>
              </a:solidFill>
              <a:latin typeface="Overlock" panose="020B060402020202020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696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348399" y="2962241"/>
            <a:ext cx="15591202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lnSpc>
                <a:spcPct val="150000"/>
              </a:lnSpc>
              <a:buFont typeface="+mj-lt"/>
              <a:buAutoNum type="romanUcPeriod" startAt="3"/>
            </a:pP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Exemples 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d’applications 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aujourd’hui</a:t>
            </a:r>
          </a:p>
          <a:p>
            <a:pPr>
              <a:lnSpc>
                <a:spcPct val="150000"/>
              </a:lnSpc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 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Il ne s’agit pas de :</a:t>
            </a:r>
          </a:p>
          <a:p>
            <a:pPr lvl="8">
              <a:lnSpc>
                <a:spcPct val="150000"/>
              </a:lnSpc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		- devenir esclave du regarde l’autre</a:t>
            </a:r>
          </a:p>
          <a:p>
            <a:pPr lvl="8">
              <a:lnSpc>
                <a:spcPct val="150000"/>
              </a:lnSpc>
            </a:pP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	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	- renier notre personnalité</a:t>
            </a:r>
          </a:p>
          <a:p>
            <a:pPr lvl="8">
              <a:lnSpc>
                <a:spcPct val="150000"/>
              </a:lnSpc>
            </a:pP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	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	- « ne plus rien pouvoir dire ou faire »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 smtClean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4" name="Google Shape;62;p13"/>
          <p:cNvSpPr/>
          <p:nvPr/>
        </p:nvSpPr>
        <p:spPr>
          <a:xfrm>
            <a:off x="0" y="0"/>
            <a:ext cx="18288000" cy="2189747"/>
          </a:xfrm>
          <a:prstGeom prst="rect">
            <a:avLst/>
          </a:prstGeom>
          <a:solidFill>
            <a:srgbClr val="5ABDB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lvl="0" algn="ctr">
              <a:buSzPts val="2700"/>
            </a:pPr>
            <a:r>
              <a:rPr lang="fr-FR" sz="5400" b="1" dirty="0">
                <a:latin typeface="Overlock" panose="020B0604020202020204" charset="0"/>
              </a:rPr>
              <a:t>Nos actions édifient </a:t>
            </a:r>
            <a:r>
              <a:rPr lang="fr-FR" sz="5400" b="1" dirty="0" smtClean="0">
                <a:latin typeface="Overlock" panose="020B0604020202020204" charset="0"/>
              </a:rPr>
              <a:t>lorsque </a:t>
            </a:r>
          </a:p>
          <a:p>
            <a:pPr lvl="0" algn="ctr">
              <a:buSzPts val="2700"/>
            </a:pPr>
            <a:r>
              <a:rPr lang="fr-FR" sz="5400" b="1" dirty="0" smtClean="0">
                <a:latin typeface="Overlock" panose="020B0604020202020204" charset="0"/>
              </a:rPr>
              <a:t>notre </a:t>
            </a:r>
            <a:r>
              <a:rPr lang="fr-FR" sz="5400" b="1" dirty="0">
                <a:latin typeface="Overlock" panose="020B0604020202020204" charset="0"/>
              </a:rPr>
              <a:t>connaissance </a:t>
            </a:r>
            <a:r>
              <a:rPr lang="fr-FR" sz="5400" b="1" dirty="0" smtClean="0">
                <a:latin typeface="Overlock" panose="020B0604020202020204" charset="0"/>
              </a:rPr>
              <a:t>et notre liberté cèdent </a:t>
            </a:r>
            <a:r>
              <a:rPr lang="fr-FR" sz="5400" b="1" dirty="0">
                <a:latin typeface="Overlock" panose="020B0604020202020204" charset="0"/>
              </a:rPr>
              <a:t>la place à l’amour</a:t>
            </a:r>
            <a:endParaRPr sz="5400" b="1" i="0" u="none" strike="noStrike" cap="none" dirty="0">
              <a:solidFill>
                <a:srgbClr val="000000"/>
              </a:solidFill>
              <a:latin typeface="Overlock" panose="020B060402020202020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302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348399" y="2962241"/>
            <a:ext cx="1559120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lnSpc>
                <a:spcPct val="150000"/>
              </a:lnSpc>
              <a:buFont typeface="+mj-lt"/>
              <a:buAutoNum type="romanUcPeriod" startAt="3"/>
            </a:pP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Exemples 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d’applications 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aujourd’hui</a:t>
            </a:r>
          </a:p>
          <a:p>
            <a:pPr>
              <a:lnSpc>
                <a:spcPct val="150000"/>
              </a:lnSpc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 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Avoir une attitude responsable envers les plus jeunes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 smtClean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4" name="Google Shape;62;p13"/>
          <p:cNvSpPr/>
          <p:nvPr/>
        </p:nvSpPr>
        <p:spPr>
          <a:xfrm>
            <a:off x="0" y="0"/>
            <a:ext cx="18288000" cy="2189747"/>
          </a:xfrm>
          <a:prstGeom prst="rect">
            <a:avLst/>
          </a:prstGeom>
          <a:solidFill>
            <a:srgbClr val="5ABDB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lvl="0" algn="ctr">
              <a:buSzPts val="2700"/>
            </a:pPr>
            <a:r>
              <a:rPr lang="fr-FR" sz="5400" b="1" dirty="0">
                <a:latin typeface="Overlock" panose="020B0604020202020204" charset="0"/>
              </a:rPr>
              <a:t>Nos actions édifient </a:t>
            </a:r>
            <a:r>
              <a:rPr lang="fr-FR" sz="5400" b="1" dirty="0" smtClean="0">
                <a:latin typeface="Overlock" panose="020B0604020202020204" charset="0"/>
              </a:rPr>
              <a:t>lorsque </a:t>
            </a:r>
          </a:p>
          <a:p>
            <a:pPr lvl="0" algn="ctr">
              <a:buSzPts val="2700"/>
            </a:pPr>
            <a:r>
              <a:rPr lang="fr-FR" sz="5400" b="1" dirty="0" smtClean="0">
                <a:latin typeface="Overlock" panose="020B0604020202020204" charset="0"/>
              </a:rPr>
              <a:t>notre </a:t>
            </a:r>
            <a:r>
              <a:rPr lang="fr-FR" sz="5400" b="1" dirty="0">
                <a:latin typeface="Overlock" panose="020B0604020202020204" charset="0"/>
              </a:rPr>
              <a:t>connaissance </a:t>
            </a:r>
            <a:r>
              <a:rPr lang="fr-FR" sz="5400" b="1" dirty="0" smtClean="0">
                <a:latin typeface="Overlock" panose="020B0604020202020204" charset="0"/>
              </a:rPr>
              <a:t>et notre liberté cèdent </a:t>
            </a:r>
            <a:r>
              <a:rPr lang="fr-FR" sz="5400" b="1" dirty="0">
                <a:latin typeface="Overlock" panose="020B0604020202020204" charset="0"/>
              </a:rPr>
              <a:t>la place à l’amour</a:t>
            </a:r>
            <a:endParaRPr sz="5400" b="1" i="0" u="none" strike="noStrike" cap="none" dirty="0">
              <a:solidFill>
                <a:srgbClr val="000000"/>
              </a:solidFill>
              <a:latin typeface="Overlock" panose="020B060402020202020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254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348399" y="2962241"/>
            <a:ext cx="15591202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lnSpc>
                <a:spcPct val="150000"/>
              </a:lnSpc>
              <a:buFont typeface="+mj-lt"/>
              <a:buAutoNum type="romanUcPeriod" startAt="3"/>
            </a:pP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Exemples 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d’applications 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aujourd’hui</a:t>
            </a:r>
          </a:p>
          <a:p>
            <a:pPr>
              <a:lnSpc>
                <a:spcPct val="150000"/>
              </a:lnSpc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 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Exemple 2 : La consommation d’alcool 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Exemple 3 : Fossé culturel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Exemple 4 : Certaines formes </a:t>
            </a:r>
            <a:r>
              <a:rPr lang="fr-FR" sz="4400" smtClean="0">
                <a:latin typeface="Roboto" panose="020B0604020202020204" charset="0"/>
                <a:ea typeface="Roboto" panose="020B0604020202020204" charset="0"/>
              </a:rPr>
              <a:t>d’humour (sans affinité)</a:t>
            </a:r>
            <a:endParaRPr lang="fr-FR" sz="4400" dirty="0" smtClean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Exemple 5 : Positionnement sur sujet inutile et délicat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 smtClean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4" name="Google Shape;62;p13"/>
          <p:cNvSpPr/>
          <p:nvPr/>
        </p:nvSpPr>
        <p:spPr>
          <a:xfrm>
            <a:off x="0" y="0"/>
            <a:ext cx="18288000" cy="2189747"/>
          </a:xfrm>
          <a:prstGeom prst="rect">
            <a:avLst/>
          </a:prstGeom>
          <a:solidFill>
            <a:srgbClr val="5ABDB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lvl="0" algn="ctr">
              <a:buSzPts val="2700"/>
            </a:pPr>
            <a:r>
              <a:rPr lang="fr-FR" sz="5400" b="1" dirty="0">
                <a:latin typeface="Overlock" panose="020B0604020202020204" charset="0"/>
              </a:rPr>
              <a:t>Nos actions édifient </a:t>
            </a:r>
            <a:r>
              <a:rPr lang="fr-FR" sz="5400" b="1" dirty="0" smtClean="0">
                <a:latin typeface="Overlock" panose="020B0604020202020204" charset="0"/>
              </a:rPr>
              <a:t>lorsque </a:t>
            </a:r>
          </a:p>
          <a:p>
            <a:pPr lvl="0" algn="ctr">
              <a:buSzPts val="2700"/>
            </a:pPr>
            <a:r>
              <a:rPr lang="fr-FR" sz="5400" b="1" dirty="0" smtClean="0">
                <a:latin typeface="Overlock" panose="020B0604020202020204" charset="0"/>
              </a:rPr>
              <a:t>notre </a:t>
            </a:r>
            <a:r>
              <a:rPr lang="fr-FR" sz="5400" b="1" dirty="0">
                <a:latin typeface="Overlock" panose="020B0604020202020204" charset="0"/>
              </a:rPr>
              <a:t>connaissance </a:t>
            </a:r>
            <a:r>
              <a:rPr lang="fr-FR" sz="5400" b="1" dirty="0" smtClean="0">
                <a:latin typeface="Overlock" panose="020B0604020202020204" charset="0"/>
              </a:rPr>
              <a:t>et notre liberté cèdent </a:t>
            </a:r>
            <a:r>
              <a:rPr lang="fr-FR" sz="5400" b="1" dirty="0">
                <a:latin typeface="Overlock" panose="020B0604020202020204" charset="0"/>
              </a:rPr>
              <a:t>la place à l’amour</a:t>
            </a:r>
            <a:endParaRPr sz="5400" b="1" i="0" u="none" strike="noStrike" cap="none" dirty="0">
              <a:solidFill>
                <a:srgbClr val="000000"/>
              </a:solidFill>
              <a:latin typeface="Overlock" panose="020B060402020202020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696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348399" y="2962241"/>
            <a:ext cx="15591202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lnSpc>
                <a:spcPct val="150000"/>
              </a:lnSpc>
              <a:buFont typeface="+mj-lt"/>
              <a:buAutoNum type="romanUcPeriod" startAt="3"/>
            </a:pP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Exemples 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d’applications 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aujourd’hui</a:t>
            </a:r>
          </a:p>
          <a:p>
            <a:pPr>
              <a:lnSpc>
                <a:spcPct val="150000"/>
              </a:lnSpc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 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Exemple 6 : Reprendre un frère ou une sœur encore faible,  quelqu’un qui s’approche de la foi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 smtClean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4" name="Google Shape;62;p13"/>
          <p:cNvSpPr/>
          <p:nvPr/>
        </p:nvSpPr>
        <p:spPr>
          <a:xfrm>
            <a:off x="0" y="0"/>
            <a:ext cx="18288000" cy="2189747"/>
          </a:xfrm>
          <a:prstGeom prst="rect">
            <a:avLst/>
          </a:prstGeom>
          <a:solidFill>
            <a:srgbClr val="5ABDB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lvl="0" algn="ctr">
              <a:buSzPts val="2700"/>
            </a:pPr>
            <a:r>
              <a:rPr lang="fr-FR" sz="5400" b="1" dirty="0">
                <a:latin typeface="Overlock" panose="020B0604020202020204" charset="0"/>
              </a:rPr>
              <a:t>Nos actions édifient </a:t>
            </a:r>
            <a:r>
              <a:rPr lang="fr-FR" sz="5400" b="1" dirty="0" smtClean="0">
                <a:latin typeface="Overlock" panose="020B0604020202020204" charset="0"/>
              </a:rPr>
              <a:t>lorsque </a:t>
            </a:r>
          </a:p>
          <a:p>
            <a:pPr lvl="0" algn="ctr">
              <a:buSzPts val="2700"/>
            </a:pPr>
            <a:r>
              <a:rPr lang="fr-FR" sz="5400" b="1" dirty="0" smtClean="0">
                <a:latin typeface="Overlock" panose="020B0604020202020204" charset="0"/>
              </a:rPr>
              <a:t>notre </a:t>
            </a:r>
            <a:r>
              <a:rPr lang="fr-FR" sz="5400" b="1" dirty="0">
                <a:latin typeface="Overlock" panose="020B0604020202020204" charset="0"/>
              </a:rPr>
              <a:t>connaissance </a:t>
            </a:r>
            <a:r>
              <a:rPr lang="fr-FR" sz="5400" b="1" dirty="0" smtClean="0">
                <a:latin typeface="Overlock" panose="020B0604020202020204" charset="0"/>
              </a:rPr>
              <a:t>et notre liberté cèdent </a:t>
            </a:r>
            <a:r>
              <a:rPr lang="fr-FR" sz="5400" b="1" dirty="0">
                <a:latin typeface="Overlock" panose="020B0604020202020204" charset="0"/>
              </a:rPr>
              <a:t>la place à l’amour</a:t>
            </a:r>
            <a:endParaRPr sz="5400" b="1" i="0" u="none" strike="noStrike" cap="none" dirty="0">
              <a:solidFill>
                <a:srgbClr val="000000"/>
              </a:solidFill>
              <a:latin typeface="Overlock" panose="020B060402020202020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241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348398" y="3587884"/>
            <a:ext cx="1323387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Lire 1 </a:t>
            </a:r>
            <a:r>
              <a:rPr lang="fr-FR" sz="4400" smtClean="0">
                <a:latin typeface="Roboto" panose="020B0604020202020204" charset="0"/>
                <a:ea typeface="Roboto" panose="020B0604020202020204" charset="0"/>
              </a:rPr>
              <a:t>Corinthiens 8 - 10</a:t>
            </a:r>
            <a:endParaRPr lang="fr-FR" sz="4400" dirty="0" smtClean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Lire Romains 14:1 – 15:13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Vidéo : TPSG (Florent </a:t>
            </a:r>
            <a:r>
              <a:rPr lang="fr-FR" sz="4400" dirty="0" err="1" smtClean="0">
                <a:latin typeface="Roboto" panose="020B0604020202020204" charset="0"/>
                <a:ea typeface="Roboto" panose="020B0604020202020204" charset="0"/>
              </a:rPr>
              <a:t>Varak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	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	    Peut-on manger de la viande halal ?</a:t>
            </a: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5" name="Google Shape;62;p13"/>
          <p:cNvSpPr/>
          <p:nvPr/>
        </p:nvSpPr>
        <p:spPr>
          <a:xfrm>
            <a:off x="0" y="0"/>
            <a:ext cx="18288000" cy="2888982"/>
          </a:xfrm>
          <a:prstGeom prst="rect">
            <a:avLst/>
          </a:prstGeom>
          <a:solidFill>
            <a:srgbClr val="5ABDB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lvl="0" algn="ctr">
              <a:buSzPts val="2700"/>
            </a:pPr>
            <a:r>
              <a:rPr lang="fr-FR" sz="5400" b="1" dirty="0" smtClean="0">
                <a:latin typeface="Overlock" panose="020B0604020202020204" charset="0"/>
              </a:rPr>
              <a:t>Ressources complémentaires</a:t>
            </a:r>
            <a:endParaRPr sz="5400" b="1" i="0" u="none" strike="noStrike" cap="none" dirty="0">
              <a:solidFill>
                <a:srgbClr val="000000"/>
              </a:solidFill>
              <a:latin typeface="Overlock" panose="020B0604020202020204" charset="0"/>
              <a:sym typeface="Arial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37744" y="6892231"/>
            <a:ext cx="3113372" cy="311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0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1446" y="0"/>
            <a:ext cx="16882280" cy="10248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b="1" dirty="0">
                <a:latin typeface="Arial" panose="020B0604020202020204" pitchFamily="34" charset="0"/>
                <a:cs typeface="Arial" panose="020B0604020202020204" pitchFamily="34" charset="0"/>
              </a:rPr>
              <a:t>8 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En ce qui concerne les viandes sacrifiées aux idoles, nous savons que nous avons tous la connaissance. – La connaissance rend orgueilleux, mais l'amour édifie. </a:t>
            </a:r>
            <a:r>
              <a:rPr lang="fr-FR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2 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Si quelqu'un croit savoir quelque chose, il ne connaît encore rien comme il faudrait connaître. </a:t>
            </a:r>
            <a:r>
              <a:rPr lang="fr-FR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3 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Mais si quelqu'un aime Dieu, il est connu de lui. – </a:t>
            </a:r>
            <a:r>
              <a:rPr lang="fr-FR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4 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Donc, pour ce qui est de manger des viandes sacrifiées aux idoles, nous savons qu’une idole n’est rien dans le monde et qu'il n'y a qu’un seul Dieu. </a:t>
            </a:r>
            <a:r>
              <a:rPr lang="fr-FR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5 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En effet, il est vrai qu’il y a des êtres appelés dieux, soit dans le ciel, soit sur la terre, et de fait il y a beaucoup de dieux et de seigneurs. </a:t>
            </a:r>
            <a:r>
              <a:rPr lang="fr-FR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6 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Néanmoins, pour nous il n'y a qu'un seul Dieu, le Père, de qui viennent toutes choses et pour qui nous vivons, et un seul Seigneur, Jésus-Christ, par qui tout existe et par qui nous vivons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60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8740" y="0"/>
            <a:ext cx="16854985" cy="10134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fr-FR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Mais tous n'ont pas cette connaissance. Quelques-uns, marqués par la manière dont ils perçoivent encore les idoles, mangent de ces viandes comme leur étant sacrifiées, et leur conscience, qui est faible, en est souillée. </a:t>
            </a:r>
            <a:r>
              <a:rPr lang="fr-FR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8 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Or ce n'est pas un aliment qui nous rapproche de Dieu: si nous en mangeons, nous n'avons rien de plus; si nous n'en mangeons pas, nous n'avons rien de moins. </a:t>
            </a:r>
            <a:r>
              <a:rPr lang="fr-FR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9 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Veillez, toutefois, à ce que votre liberté ne devienne pas un obstacle pour les faibles. </a:t>
            </a:r>
            <a:r>
              <a:rPr lang="fr-FR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10 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En effet, si quelqu'un te voit, toi qui as de la connaissance, assis à table dans un temple d'idoles, lui qui est faible, ne sera-t-il pas encouragé dans sa conscience à manger des viandes sacrifiées aux idoles? </a:t>
            </a:r>
            <a:r>
              <a:rPr lang="fr-FR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11 </a:t>
            </a:r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Ainsi, à cause de ta connaissance le faible ira à sa perte, ce frère pour lequel Christ est mort! </a:t>
            </a:r>
          </a:p>
        </p:txBody>
      </p:sp>
    </p:spTree>
    <p:extLst>
      <p:ext uri="{BB962C8B-B14F-4D97-AF65-F5344CB8AC3E}">
        <p14:creationId xmlns:p14="http://schemas.microsoft.com/office/powerpoint/2010/main" val="288542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8740" y="0"/>
            <a:ext cx="1685498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4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12 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En péchant ainsi contre les frères et sœurs et en blessant leur conscience, qui est faible, c’est contre Christ que vous péchez. </a:t>
            </a:r>
            <a:r>
              <a:rPr lang="fr-FR" sz="40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13 </a:t>
            </a:r>
            <a:r>
              <a:rPr lang="fr-F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C'est pourquoi, si un aliment représente un piège pour mon frère, je ne mangerai jamais de viande afin de ne pas faire trébucher mon frère.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66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348399" y="3718510"/>
            <a:ext cx="1559120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fr-FR" sz="4400" dirty="0" smtClean="0">
                <a:latin typeface="Arial" panose="020B0604020202020204" pitchFamily="34" charset="0"/>
              </a:rPr>
              <a:t>Notre </a:t>
            </a:r>
            <a:r>
              <a:rPr lang="fr-FR" sz="4400" dirty="0">
                <a:latin typeface="Arial" panose="020B0604020202020204" pitchFamily="34" charset="0"/>
              </a:rPr>
              <a:t>connaissance seule n'édifie pas l’autre, l’amour si !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 </a:t>
            </a: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endParaRPr lang="fr-FR" sz="4400" dirty="0" smtClean="0">
              <a:latin typeface="Roboto" panose="020B0604020202020204" charset="0"/>
              <a:ea typeface="Roboto" panose="020B0604020202020204" charset="0"/>
            </a:endParaRPr>
          </a:p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Le cas des viandes sacrifiées au idoles</a:t>
            </a:r>
          </a:p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Exemples d’applications aujourd’hui</a:t>
            </a:r>
          </a:p>
        </p:txBody>
      </p:sp>
      <p:sp>
        <p:nvSpPr>
          <p:cNvPr id="5" name="Google Shape;62;p13"/>
          <p:cNvSpPr/>
          <p:nvPr/>
        </p:nvSpPr>
        <p:spPr>
          <a:xfrm>
            <a:off x="0" y="0"/>
            <a:ext cx="18288000" cy="2189747"/>
          </a:xfrm>
          <a:prstGeom prst="rect">
            <a:avLst/>
          </a:prstGeom>
          <a:solidFill>
            <a:srgbClr val="5ABDB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lvl="0" algn="ctr">
              <a:buSzPts val="2700"/>
            </a:pPr>
            <a:r>
              <a:rPr lang="fr-FR" sz="5400" b="1" dirty="0">
                <a:latin typeface="Overlock" panose="020B0604020202020204" charset="0"/>
              </a:rPr>
              <a:t>Nos actions édifient </a:t>
            </a:r>
            <a:r>
              <a:rPr lang="fr-FR" sz="5400" b="1" dirty="0" smtClean="0">
                <a:latin typeface="Overlock" panose="020B0604020202020204" charset="0"/>
              </a:rPr>
              <a:t>lorsque </a:t>
            </a:r>
          </a:p>
          <a:p>
            <a:pPr lvl="0" algn="ctr">
              <a:buSzPts val="2700"/>
            </a:pPr>
            <a:r>
              <a:rPr lang="fr-FR" sz="5400" b="1" dirty="0" smtClean="0">
                <a:latin typeface="Overlock" panose="020B0604020202020204" charset="0"/>
              </a:rPr>
              <a:t>notre </a:t>
            </a:r>
            <a:r>
              <a:rPr lang="fr-FR" sz="5400" b="1" dirty="0">
                <a:latin typeface="Overlock" panose="020B0604020202020204" charset="0"/>
              </a:rPr>
              <a:t>connaissance </a:t>
            </a:r>
            <a:r>
              <a:rPr lang="fr-FR" sz="5400" b="1" dirty="0" smtClean="0">
                <a:latin typeface="Overlock" panose="020B0604020202020204" charset="0"/>
              </a:rPr>
              <a:t>et notre liberté cèdent </a:t>
            </a:r>
            <a:r>
              <a:rPr lang="fr-FR" sz="5400" b="1" dirty="0">
                <a:latin typeface="Overlock" panose="020B0604020202020204" charset="0"/>
              </a:rPr>
              <a:t>la place à l’amour</a:t>
            </a:r>
            <a:endParaRPr sz="5400" b="1" i="0" u="none" strike="noStrike" cap="none" dirty="0">
              <a:solidFill>
                <a:srgbClr val="000000"/>
              </a:solidFill>
              <a:latin typeface="Overlock" panose="020B060402020202020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182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348399" y="2865989"/>
            <a:ext cx="1559120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fr-FR" sz="4400" dirty="0" smtClean="0">
                <a:latin typeface="Arial" panose="020B0604020202020204" pitchFamily="34" charset="0"/>
              </a:rPr>
              <a:t>Notre </a:t>
            </a:r>
            <a:r>
              <a:rPr lang="fr-FR" sz="4400" dirty="0">
                <a:latin typeface="Arial" panose="020B0604020202020204" pitchFamily="34" charset="0"/>
              </a:rPr>
              <a:t>connaissance seule n'édifie pas l’autre, l’amour si </a:t>
            </a:r>
            <a:r>
              <a:rPr lang="fr-FR" sz="4400" dirty="0" smtClean="0">
                <a:latin typeface="Arial" panose="020B0604020202020204" pitchFamily="34" charset="0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 </a:t>
            </a: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(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v.1) Tu sais ? C’est bien ! 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… Mais tu ferais bien d’aimer !</a:t>
            </a:r>
          </a:p>
        </p:txBody>
      </p:sp>
      <p:sp>
        <p:nvSpPr>
          <p:cNvPr id="4" name="Google Shape;62;p13"/>
          <p:cNvSpPr/>
          <p:nvPr/>
        </p:nvSpPr>
        <p:spPr>
          <a:xfrm>
            <a:off x="0" y="0"/>
            <a:ext cx="18288000" cy="2189747"/>
          </a:xfrm>
          <a:prstGeom prst="rect">
            <a:avLst/>
          </a:prstGeom>
          <a:solidFill>
            <a:srgbClr val="5ABDB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lvl="0" algn="ctr">
              <a:buSzPts val="2700"/>
            </a:pPr>
            <a:r>
              <a:rPr lang="fr-FR" sz="5400" b="1" dirty="0">
                <a:latin typeface="Overlock" panose="020B0604020202020204" charset="0"/>
              </a:rPr>
              <a:t>Nos actions édifient </a:t>
            </a:r>
            <a:r>
              <a:rPr lang="fr-FR" sz="5400" b="1" dirty="0" smtClean="0">
                <a:latin typeface="Overlock" panose="020B0604020202020204" charset="0"/>
              </a:rPr>
              <a:t>lorsque </a:t>
            </a:r>
          </a:p>
          <a:p>
            <a:pPr lvl="0" algn="ctr">
              <a:buSzPts val="2700"/>
            </a:pPr>
            <a:r>
              <a:rPr lang="fr-FR" sz="5400" b="1" dirty="0" smtClean="0">
                <a:latin typeface="Overlock" panose="020B0604020202020204" charset="0"/>
              </a:rPr>
              <a:t>notre </a:t>
            </a:r>
            <a:r>
              <a:rPr lang="fr-FR" sz="5400" b="1" dirty="0">
                <a:latin typeface="Overlock" panose="020B0604020202020204" charset="0"/>
              </a:rPr>
              <a:t>connaissance </a:t>
            </a:r>
            <a:r>
              <a:rPr lang="fr-FR" sz="5400" b="1" dirty="0" smtClean="0">
                <a:latin typeface="Overlock" panose="020B0604020202020204" charset="0"/>
              </a:rPr>
              <a:t>et notre liberté cèdent </a:t>
            </a:r>
            <a:r>
              <a:rPr lang="fr-FR" sz="5400" b="1" dirty="0">
                <a:latin typeface="Overlock" panose="020B0604020202020204" charset="0"/>
              </a:rPr>
              <a:t>la place à l’amour</a:t>
            </a:r>
            <a:endParaRPr sz="5400" b="1" i="0" u="none" strike="noStrike" cap="none" dirty="0">
              <a:solidFill>
                <a:srgbClr val="000000"/>
              </a:solidFill>
              <a:latin typeface="Overlock" panose="020B060402020202020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425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348398" y="2890052"/>
            <a:ext cx="16939601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fr-FR" sz="4400" dirty="0" smtClean="0">
                <a:latin typeface="Arial" panose="020B0604020202020204" pitchFamily="34" charset="0"/>
              </a:rPr>
              <a:t>Notre </a:t>
            </a:r>
            <a:r>
              <a:rPr lang="fr-FR" sz="4400" dirty="0">
                <a:latin typeface="Arial" panose="020B0604020202020204" pitchFamily="34" charset="0"/>
              </a:rPr>
              <a:t>connaissance seule n'édifie pas l’autre, l’amour si </a:t>
            </a:r>
            <a:r>
              <a:rPr lang="fr-FR" sz="4400" dirty="0" smtClean="0">
                <a:latin typeface="Arial" panose="020B0604020202020204" pitchFamily="34" charset="0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 </a:t>
            </a: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(v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. 2) Tu sais ? Pas tant que ça en fait 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!</a:t>
            </a: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« Un 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peu de science rend présomptueux, beaucoup de science rend humble : l'homme voit d'autant mieux son néant qu'il s'approche plus près de l'Être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. »</a:t>
            </a: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  <a:p>
            <a:pPr>
              <a:lnSpc>
                <a:spcPct val="150000"/>
              </a:lnSpc>
            </a:pPr>
            <a:r>
              <a:rPr lang="fr-FR" sz="3200" dirty="0" smtClean="0">
                <a:latin typeface="Roboto" panose="020B0604020202020204" charset="0"/>
                <a:ea typeface="Roboto" panose="020B0604020202020204" charset="0"/>
              </a:rPr>
              <a:t>      Citation </a:t>
            </a:r>
            <a:r>
              <a:rPr lang="fr-FR" sz="3200" dirty="0">
                <a:latin typeface="Roboto" panose="020B0604020202020204" charset="0"/>
                <a:ea typeface="Roboto" panose="020B0604020202020204" charset="0"/>
              </a:rPr>
              <a:t>de Alfred Auguste </a:t>
            </a:r>
            <a:r>
              <a:rPr lang="fr-FR" sz="3200" dirty="0" err="1">
                <a:latin typeface="Roboto" panose="020B0604020202020204" charset="0"/>
                <a:ea typeface="Roboto" panose="020B0604020202020204" charset="0"/>
              </a:rPr>
              <a:t>Pilavoine</a:t>
            </a:r>
            <a:r>
              <a:rPr lang="fr-FR" sz="3200" dirty="0">
                <a:latin typeface="Roboto" panose="020B0604020202020204" charset="0"/>
                <a:ea typeface="Roboto" panose="020B0604020202020204" charset="0"/>
              </a:rPr>
              <a:t> ; Les pensées, mélanges et poésies (1845)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 smtClean="0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4" name="Google Shape;62;p13"/>
          <p:cNvSpPr/>
          <p:nvPr/>
        </p:nvSpPr>
        <p:spPr>
          <a:xfrm>
            <a:off x="0" y="0"/>
            <a:ext cx="18288000" cy="2189747"/>
          </a:xfrm>
          <a:prstGeom prst="rect">
            <a:avLst/>
          </a:prstGeom>
          <a:solidFill>
            <a:srgbClr val="5ABDB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lvl="0" algn="ctr">
              <a:buSzPts val="2700"/>
            </a:pPr>
            <a:r>
              <a:rPr lang="fr-FR" sz="5400" b="1" dirty="0">
                <a:latin typeface="Overlock" panose="020B0604020202020204" charset="0"/>
              </a:rPr>
              <a:t>Nos actions édifient </a:t>
            </a:r>
            <a:r>
              <a:rPr lang="fr-FR" sz="5400" b="1" dirty="0" smtClean="0">
                <a:latin typeface="Overlock" panose="020B0604020202020204" charset="0"/>
              </a:rPr>
              <a:t>lorsque </a:t>
            </a:r>
          </a:p>
          <a:p>
            <a:pPr lvl="0" algn="ctr">
              <a:buSzPts val="2700"/>
            </a:pPr>
            <a:r>
              <a:rPr lang="fr-FR" sz="5400" b="1" dirty="0" smtClean="0">
                <a:latin typeface="Overlock" panose="020B0604020202020204" charset="0"/>
              </a:rPr>
              <a:t>notre </a:t>
            </a:r>
            <a:r>
              <a:rPr lang="fr-FR" sz="5400" b="1" dirty="0">
                <a:latin typeface="Overlock" panose="020B0604020202020204" charset="0"/>
              </a:rPr>
              <a:t>connaissance </a:t>
            </a:r>
            <a:r>
              <a:rPr lang="fr-FR" sz="5400" b="1" dirty="0" smtClean="0">
                <a:latin typeface="Overlock" panose="020B0604020202020204" charset="0"/>
              </a:rPr>
              <a:t>et notre liberté cèdent </a:t>
            </a:r>
            <a:r>
              <a:rPr lang="fr-FR" sz="5400" b="1" dirty="0">
                <a:latin typeface="Overlock" panose="020B0604020202020204" charset="0"/>
              </a:rPr>
              <a:t>la place à l’amour</a:t>
            </a:r>
            <a:endParaRPr sz="5400" b="1" i="0" u="none" strike="noStrike" cap="none" dirty="0">
              <a:solidFill>
                <a:srgbClr val="000000"/>
              </a:solidFill>
              <a:latin typeface="Overlock" panose="020B060402020202020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684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348399" y="2890052"/>
            <a:ext cx="15591202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lnSpc>
                <a:spcPct val="150000"/>
              </a:lnSpc>
              <a:buFont typeface="+mj-lt"/>
              <a:buAutoNum type="romanUcPeriod"/>
            </a:pPr>
            <a:r>
              <a:rPr lang="fr-FR" sz="4400" dirty="0" smtClean="0">
                <a:latin typeface="Arial" panose="020B0604020202020204" pitchFamily="34" charset="0"/>
              </a:rPr>
              <a:t>Notre </a:t>
            </a:r>
            <a:r>
              <a:rPr lang="fr-FR" sz="4400" dirty="0">
                <a:latin typeface="Arial" panose="020B0604020202020204" pitchFamily="34" charset="0"/>
              </a:rPr>
              <a:t>connaissance seule n'édifie pas l’autre, l’amour si </a:t>
            </a:r>
            <a:r>
              <a:rPr lang="fr-FR" sz="4400" dirty="0" smtClean="0">
                <a:latin typeface="Arial" panose="020B0604020202020204" pitchFamily="34" charset="0"/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 </a:t>
            </a: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  <a:p>
            <a:pPr marL="571500" lvl="4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(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v. 3) 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Mieux vaut être connu 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de Dieu (reconnu par Lui comme sien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) que d’avoir pleins de connaissances</a:t>
            </a:r>
          </a:p>
          <a:p>
            <a:pPr marL="571500" lvl="4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 1 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Jean 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4:7 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: “ </a:t>
            </a: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Bien-aimés, aimons-nous les uns les autres, car l'amour vient de Dieu, et toute personne qui aime est née de Dieu et connaît Dieu “</a:t>
            </a:r>
          </a:p>
          <a:p>
            <a:pPr marL="571500" lvl="4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4" name="Google Shape;62;p13"/>
          <p:cNvSpPr/>
          <p:nvPr/>
        </p:nvSpPr>
        <p:spPr>
          <a:xfrm>
            <a:off x="0" y="0"/>
            <a:ext cx="18288000" cy="2189747"/>
          </a:xfrm>
          <a:prstGeom prst="rect">
            <a:avLst/>
          </a:prstGeom>
          <a:solidFill>
            <a:srgbClr val="5ABDB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lvl="0" algn="ctr">
              <a:buSzPts val="2700"/>
            </a:pPr>
            <a:r>
              <a:rPr lang="fr-FR" sz="5400" b="1" dirty="0">
                <a:latin typeface="Overlock" panose="020B0604020202020204" charset="0"/>
              </a:rPr>
              <a:t>Nos actions édifient </a:t>
            </a:r>
            <a:r>
              <a:rPr lang="fr-FR" sz="5400" b="1" dirty="0" smtClean="0">
                <a:latin typeface="Overlock" panose="020B0604020202020204" charset="0"/>
              </a:rPr>
              <a:t>lorsque </a:t>
            </a:r>
          </a:p>
          <a:p>
            <a:pPr lvl="0" algn="ctr">
              <a:buSzPts val="2700"/>
            </a:pPr>
            <a:r>
              <a:rPr lang="fr-FR" sz="5400" b="1" dirty="0" smtClean="0">
                <a:latin typeface="Overlock" panose="020B0604020202020204" charset="0"/>
              </a:rPr>
              <a:t>notre </a:t>
            </a:r>
            <a:r>
              <a:rPr lang="fr-FR" sz="5400" b="1" dirty="0">
                <a:latin typeface="Overlock" panose="020B0604020202020204" charset="0"/>
              </a:rPr>
              <a:t>connaissance </a:t>
            </a:r>
            <a:r>
              <a:rPr lang="fr-FR" sz="5400" b="1" dirty="0" smtClean="0">
                <a:latin typeface="Overlock" panose="020B0604020202020204" charset="0"/>
              </a:rPr>
              <a:t>et notre liberté cèdent </a:t>
            </a:r>
            <a:r>
              <a:rPr lang="fr-FR" sz="5400" b="1" dirty="0">
                <a:latin typeface="Overlock" panose="020B0604020202020204" charset="0"/>
              </a:rPr>
              <a:t>la place à l’amour</a:t>
            </a:r>
            <a:endParaRPr sz="5400" b="1" i="0" u="none" strike="noStrike" cap="none" dirty="0">
              <a:solidFill>
                <a:srgbClr val="000000"/>
              </a:solidFill>
              <a:latin typeface="Overlock" panose="020B060402020202020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832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348399" y="2962242"/>
            <a:ext cx="1621770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lnSpc>
                <a:spcPct val="150000"/>
              </a:lnSpc>
              <a:buFont typeface="+mj-lt"/>
              <a:buAutoNum type="romanUcPeriod" startAt="2"/>
            </a:pPr>
            <a:r>
              <a:rPr lang="fr-FR" sz="4400" dirty="0">
                <a:latin typeface="Roboto" panose="020B0604020202020204" charset="0"/>
                <a:ea typeface="Roboto" panose="020B0604020202020204" charset="0"/>
              </a:rPr>
              <a:t>Le cas des viandes sacrifiées au </a:t>
            </a: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idoles</a:t>
            </a:r>
            <a:endParaRPr lang="fr-FR" sz="4400" dirty="0" smtClean="0"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 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Risque pour les croyants les plus faibles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4400" dirty="0" smtClean="0">
                <a:latin typeface="Roboto" panose="020B0604020202020204" charset="0"/>
                <a:ea typeface="Roboto" panose="020B0604020202020204" charset="0"/>
              </a:rPr>
              <a:t>Division avec les chrétiens d’origine juive </a:t>
            </a:r>
            <a:endParaRPr lang="fr-FR" sz="4400" dirty="0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4" name="Google Shape;62;p13"/>
          <p:cNvSpPr/>
          <p:nvPr/>
        </p:nvSpPr>
        <p:spPr>
          <a:xfrm>
            <a:off x="0" y="0"/>
            <a:ext cx="18288000" cy="2189747"/>
          </a:xfrm>
          <a:prstGeom prst="rect">
            <a:avLst/>
          </a:prstGeom>
          <a:solidFill>
            <a:srgbClr val="5ABDB9"/>
          </a:solidFill>
          <a:ln>
            <a:noFill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lvl="0" algn="ctr">
              <a:buSzPts val="2700"/>
            </a:pPr>
            <a:r>
              <a:rPr lang="fr-FR" sz="5400" b="1" dirty="0">
                <a:latin typeface="Overlock" panose="020B0604020202020204" charset="0"/>
              </a:rPr>
              <a:t>Nos actions édifient </a:t>
            </a:r>
            <a:r>
              <a:rPr lang="fr-FR" sz="5400" b="1" dirty="0" smtClean="0">
                <a:latin typeface="Overlock" panose="020B0604020202020204" charset="0"/>
              </a:rPr>
              <a:t>lorsque </a:t>
            </a:r>
          </a:p>
          <a:p>
            <a:pPr lvl="0" algn="ctr">
              <a:buSzPts val="2700"/>
            </a:pPr>
            <a:r>
              <a:rPr lang="fr-FR" sz="5400" b="1" dirty="0" smtClean="0">
                <a:latin typeface="Overlock" panose="020B0604020202020204" charset="0"/>
              </a:rPr>
              <a:t>notre </a:t>
            </a:r>
            <a:r>
              <a:rPr lang="fr-FR" sz="5400" b="1" dirty="0">
                <a:latin typeface="Overlock" panose="020B0604020202020204" charset="0"/>
              </a:rPr>
              <a:t>connaissance </a:t>
            </a:r>
            <a:r>
              <a:rPr lang="fr-FR" sz="5400" b="1" dirty="0" smtClean="0">
                <a:latin typeface="Overlock" panose="020B0604020202020204" charset="0"/>
              </a:rPr>
              <a:t>et notre liberté cèdent </a:t>
            </a:r>
            <a:r>
              <a:rPr lang="fr-FR" sz="5400" b="1" dirty="0">
                <a:latin typeface="Overlock" panose="020B0604020202020204" charset="0"/>
              </a:rPr>
              <a:t>la place à l’amour</a:t>
            </a:r>
            <a:endParaRPr sz="5400" b="1" i="0" u="none" strike="noStrike" cap="none" dirty="0">
              <a:solidFill>
                <a:srgbClr val="000000"/>
              </a:solidFill>
              <a:latin typeface="Overlock" panose="020B060402020202020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71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523</Words>
  <Application>Microsoft Office PowerPoint</Application>
  <PresentationFormat>Personnalisé</PresentationFormat>
  <Paragraphs>95</Paragraphs>
  <Slides>17</Slides>
  <Notes>17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Arial</vt:lpstr>
      <vt:lpstr>Roboto</vt:lpstr>
      <vt:lpstr>Wingdings</vt:lpstr>
      <vt:lpstr>Aharoni</vt:lpstr>
      <vt:lpstr>Overlock</vt:lpstr>
      <vt:lpstr>Helvetica Neue</vt:lpstr>
      <vt:lpstr>SimSun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Raphael LEBER</dc:creator>
  <cp:lastModifiedBy>jlioneletaurore@gmail.com</cp:lastModifiedBy>
  <cp:revision>47</cp:revision>
  <dcterms:modified xsi:type="dcterms:W3CDTF">2023-11-25T21:06:52Z</dcterms:modified>
</cp:coreProperties>
</file>