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a17f4424e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a17f4424e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17f4424e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a17f4424e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a17f4424e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a17f4424e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a17f4424ee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a17f4424e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17f4424ee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17f4424e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a17f4424e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a17f4424e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a17f4424e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a17f4424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17f4424e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17f4424e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17f4424e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17f4424e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17f4424e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17f4424e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99f1449a7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99f1449a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a17f4424e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a17f4424e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r"/>
              <a:t>Marc 6 : 30 - 56</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
              <a:t>Le Serviteur face à l’incrédulité de ses disciples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2"/>
          <p:cNvPicPr preferRelativeResize="0"/>
          <p:nvPr/>
        </p:nvPicPr>
        <p:blipFill>
          <a:blip r:embed="rId3">
            <a:alphaModFix/>
          </a:blip>
          <a:stretch>
            <a:fillRect/>
          </a:stretch>
        </p:blipFill>
        <p:spPr>
          <a:xfrm>
            <a:off x="2859922" y="481051"/>
            <a:ext cx="5996001" cy="3788476"/>
          </a:xfrm>
          <a:prstGeom prst="rect">
            <a:avLst/>
          </a:prstGeom>
          <a:noFill/>
          <a:ln>
            <a:noFill/>
          </a:ln>
        </p:spPr>
      </p:pic>
      <p:sp>
        <p:nvSpPr>
          <p:cNvPr id="108" name="Google Shape;108;p22"/>
          <p:cNvSpPr txBox="1"/>
          <p:nvPr/>
        </p:nvSpPr>
        <p:spPr>
          <a:xfrm>
            <a:off x="231275" y="1193375"/>
            <a:ext cx="2183100" cy="168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400"/>
              </a:spcBef>
              <a:spcAft>
                <a:spcPts val="0"/>
              </a:spcAft>
              <a:buNone/>
            </a:pPr>
            <a:r>
              <a:rPr lang="fr" sz="2300" b="1">
                <a:solidFill>
                  <a:schemeClr val="dk1"/>
                </a:solidFill>
              </a:rPr>
              <a:t>Corrie ten Boom (1892-1983)</a:t>
            </a:r>
            <a:endParaRPr sz="2300" b="1">
              <a:solidFill>
                <a:schemeClr val="dk1"/>
              </a:solidFill>
            </a:endParaRPr>
          </a:p>
          <a:p>
            <a:pPr marL="0" lvl="0" indent="0" algn="l" rtl="0">
              <a:spcBef>
                <a:spcPts val="600"/>
              </a:spcBef>
              <a:spcAft>
                <a:spcPts val="0"/>
              </a:spcAft>
              <a:buNone/>
            </a:pP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p:nvPr/>
        </p:nvSpPr>
        <p:spPr>
          <a:xfrm>
            <a:off x="1676000" y="0"/>
            <a:ext cx="7467900" cy="486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900">
                <a:solidFill>
                  <a:schemeClr val="dk1"/>
                </a:solidFill>
              </a:rPr>
              <a:t>45Aussitôt après, il obligea ses disciples à monter dans la barque et à le précéder sur l'autre rive, vers Bethsaïda, pendant que lui-même renverrait la foule. 46Quand il l'eut renvoyée, il s'en alla sur la montagne pour prier.</a:t>
            </a:r>
            <a:endParaRPr sz="1900">
              <a:solidFill>
                <a:schemeClr val="dk1"/>
              </a:solidFill>
            </a:endParaRPr>
          </a:p>
          <a:p>
            <a:pPr marL="0" lvl="0" indent="0" algn="l" rtl="0">
              <a:spcBef>
                <a:spcPts val="0"/>
              </a:spcBef>
              <a:spcAft>
                <a:spcPts val="0"/>
              </a:spcAft>
              <a:buNone/>
            </a:pPr>
            <a:r>
              <a:rPr lang="fr" sz="1900">
                <a:solidFill>
                  <a:schemeClr val="dk1"/>
                </a:solidFill>
              </a:rPr>
              <a:t>47Le soir venu, la barque était au milieu du lac et Jésus était seul à terre. 48Il vit qu'ils avaient beaucoup de peine à ramer, car le vent leur était contraire. Vers la fin de la nuit, il alla vers eux en marchant sur le lac, et il voulait les dépasser. 49Quand ils le virent marcher sur le lac, ils crurent que c'était un fantôme et ils poussèrent des cris, 50car ils le voyaient tous et ils étaient affolés.</a:t>
            </a:r>
            <a:endParaRPr sz="1900">
              <a:solidFill>
                <a:schemeClr val="dk1"/>
              </a:solidFill>
            </a:endParaRPr>
          </a:p>
          <a:p>
            <a:pPr marL="0" lvl="0" indent="0" algn="l" rtl="0">
              <a:spcBef>
                <a:spcPts val="0"/>
              </a:spcBef>
              <a:spcAft>
                <a:spcPts val="0"/>
              </a:spcAft>
              <a:buNone/>
            </a:pPr>
            <a:r>
              <a:rPr lang="fr" sz="1900">
                <a:solidFill>
                  <a:srgbClr val="FF9900"/>
                </a:solidFill>
              </a:rPr>
              <a:t>Jésus leur parla </a:t>
            </a:r>
            <a:r>
              <a:rPr lang="fr" sz="1900">
                <a:solidFill>
                  <a:schemeClr val="dk1"/>
                </a:solidFill>
              </a:rPr>
              <a:t>aussitôt et leur dit: «Rassurez-vous, c'est moi. N'ayez pas peur!» 51Puis </a:t>
            </a:r>
            <a:r>
              <a:rPr lang="fr" sz="1900">
                <a:solidFill>
                  <a:schemeClr val="accent4"/>
                </a:solidFill>
              </a:rPr>
              <a:t>il monta près d'eux</a:t>
            </a:r>
            <a:r>
              <a:rPr lang="fr" sz="1900">
                <a:solidFill>
                  <a:schemeClr val="dk1"/>
                </a:solidFill>
              </a:rPr>
              <a:t> dans la barque, </a:t>
            </a:r>
            <a:r>
              <a:rPr lang="fr" sz="1900">
                <a:solidFill>
                  <a:srgbClr val="FF9900"/>
                </a:solidFill>
              </a:rPr>
              <a:t>et le vent tomba</a:t>
            </a:r>
            <a:r>
              <a:rPr lang="fr" sz="1900">
                <a:solidFill>
                  <a:schemeClr val="dk1"/>
                </a:solidFill>
              </a:rPr>
              <a:t>.</a:t>
            </a:r>
            <a:endParaRPr sz="1900">
              <a:solidFill>
                <a:schemeClr val="dk1"/>
              </a:solidFill>
            </a:endParaRPr>
          </a:p>
          <a:p>
            <a:pPr marL="0" lvl="0" indent="0" algn="l" rtl="0">
              <a:spcBef>
                <a:spcPts val="0"/>
              </a:spcBef>
              <a:spcAft>
                <a:spcPts val="0"/>
              </a:spcAft>
              <a:buNone/>
            </a:pPr>
            <a:r>
              <a:rPr lang="fr" sz="1900">
                <a:solidFill>
                  <a:schemeClr val="dk1"/>
                </a:solidFill>
              </a:rPr>
              <a:t>Ils étaient en eux-mêmes extrêmement stupéfaits [et étonnés] 52car ils n'avaient pas compris le miracle des pains, parce que leur cœur était endurci.</a:t>
            </a:r>
            <a:endParaRPr sz="1900">
              <a:solidFill>
                <a:schemeClr val="dk1"/>
              </a:solidFill>
            </a:endParaRPr>
          </a:p>
        </p:txBody>
      </p:sp>
      <p:sp>
        <p:nvSpPr>
          <p:cNvPr id="114" name="Google Shape;114;p23"/>
          <p:cNvSpPr txBox="1">
            <a:spLocks noGrp="1"/>
          </p:cNvSpPr>
          <p:nvPr>
            <p:ph type="ctrTitle" idx="4294967295"/>
          </p:nvPr>
        </p:nvSpPr>
        <p:spPr>
          <a:xfrm>
            <a:off x="0" y="0"/>
            <a:ext cx="1675800" cy="246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Marc 6:45-52</a:t>
            </a:r>
            <a:endParaRPr/>
          </a:p>
          <a:p>
            <a:pPr marL="0" lvl="0" indent="0" algn="l" rtl="0">
              <a:spcBef>
                <a:spcPts val="0"/>
              </a:spcBef>
              <a:spcAft>
                <a:spcPts val="0"/>
              </a:spcAft>
              <a:buNone/>
            </a:pPr>
            <a:endParaRPr/>
          </a:p>
          <a:p>
            <a:pPr marL="0" lvl="0" indent="0" algn="l" rtl="0">
              <a:spcBef>
                <a:spcPts val="0"/>
              </a:spcBef>
              <a:spcAft>
                <a:spcPts val="0"/>
              </a:spcAft>
              <a:buNone/>
            </a:pPr>
            <a:r>
              <a:rPr lang="fr">
                <a:solidFill>
                  <a:srgbClr val="FF9900"/>
                </a:solidFill>
              </a:rPr>
              <a:t>Son empathie</a:t>
            </a:r>
            <a:endParaRPr>
              <a:solidFill>
                <a:srgbClr val="FF9900"/>
              </a:solidFill>
            </a:endParaRPr>
          </a:p>
        </p:txBody>
      </p:sp>
      <p:pic>
        <p:nvPicPr>
          <p:cNvPr id="115" name="Google Shape;115;p23"/>
          <p:cNvPicPr preferRelativeResize="0"/>
          <p:nvPr/>
        </p:nvPicPr>
        <p:blipFill>
          <a:blip r:embed="rId3">
            <a:alphaModFix/>
          </a:blip>
          <a:stretch>
            <a:fillRect/>
          </a:stretch>
        </p:blipFill>
        <p:spPr>
          <a:xfrm>
            <a:off x="86475" y="2723050"/>
            <a:ext cx="1378500" cy="137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p:nvPr/>
        </p:nvSpPr>
        <p:spPr>
          <a:xfrm>
            <a:off x="2529200" y="0"/>
            <a:ext cx="5897700" cy="458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a:solidFill>
                  <a:schemeClr val="dk1"/>
                </a:solidFill>
              </a:rPr>
              <a:t>53Après avoir traversé le lac, ils arrivèrent dans la région de Génésareth et y abordèrent. 54Dès qu'ils furent sortis de la barque, les gens reconnurent Jésus 55et parcoururent tous les environs; ils se mirent à apporter les malades sur des brancards là où ils apprenaient sa présence.</a:t>
            </a:r>
            <a:endParaRPr sz="2200">
              <a:solidFill>
                <a:schemeClr val="dk1"/>
              </a:solidFill>
            </a:endParaRPr>
          </a:p>
          <a:p>
            <a:pPr marL="0" lvl="0" indent="0" algn="l" rtl="0">
              <a:spcBef>
                <a:spcPts val="0"/>
              </a:spcBef>
              <a:spcAft>
                <a:spcPts val="0"/>
              </a:spcAft>
              <a:buNone/>
            </a:pPr>
            <a:r>
              <a:rPr lang="fr" sz="2200">
                <a:solidFill>
                  <a:schemeClr val="dk1"/>
                </a:solidFill>
              </a:rPr>
              <a:t>56Partout où il arrivait, dans les villages, dans les villes ou dans les campagnes, on mettait les malades sur les places publiques et on le suppliait de leur permettre seulement de toucher le bord de son vêtement. Tous ceux qui le touchaient étaient guéris.</a:t>
            </a:r>
            <a:endParaRPr sz="2200">
              <a:solidFill>
                <a:schemeClr val="dk1"/>
              </a:solidFill>
            </a:endParaRPr>
          </a:p>
        </p:txBody>
      </p:sp>
      <p:sp>
        <p:nvSpPr>
          <p:cNvPr id="121" name="Google Shape;121;p24"/>
          <p:cNvSpPr txBox="1">
            <a:spLocks noGrp="1"/>
          </p:cNvSpPr>
          <p:nvPr>
            <p:ph type="ctrTitle" idx="4294967295"/>
          </p:nvPr>
        </p:nvSpPr>
        <p:spPr>
          <a:xfrm>
            <a:off x="0" y="0"/>
            <a:ext cx="1676100" cy="2193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Marc 6:53-56</a:t>
            </a:r>
            <a:endParaRPr/>
          </a:p>
          <a:p>
            <a:pPr marL="0" lvl="0" indent="0" algn="l" rtl="0">
              <a:spcBef>
                <a:spcPts val="0"/>
              </a:spcBef>
              <a:spcAft>
                <a:spcPts val="0"/>
              </a:spcAft>
              <a:buNone/>
            </a:pPr>
            <a:endParaRPr/>
          </a:p>
          <a:p>
            <a:pPr marL="0" lvl="0" indent="0" algn="l" rtl="0">
              <a:spcBef>
                <a:spcPts val="0"/>
              </a:spcBef>
              <a:spcAft>
                <a:spcPts val="0"/>
              </a:spcAft>
              <a:buNone/>
            </a:pPr>
            <a:r>
              <a:rPr lang="fr" sz="2688">
                <a:solidFill>
                  <a:srgbClr val="FF9900"/>
                </a:solidFill>
              </a:rPr>
              <a:t>conclusion</a:t>
            </a:r>
            <a:endParaRPr sz="2688">
              <a:solidFill>
                <a:srgbClr val="FF99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311700" y="51200"/>
            <a:ext cx="8520600" cy="7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fr" sz="2200"/>
              <a:t>Marc 6 : 30 - 56 - </a:t>
            </a:r>
            <a:r>
              <a:rPr lang="fr" sz="2200">
                <a:solidFill>
                  <a:schemeClr val="lt2"/>
                </a:solidFill>
              </a:rPr>
              <a:t>Le Serviteur face à l’incrédulité de ses disciples</a:t>
            </a:r>
            <a:endParaRPr sz="2200"/>
          </a:p>
        </p:txBody>
      </p:sp>
      <p:sp>
        <p:nvSpPr>
          <p:cNvPr id="127" name="Google Shape;127;p25"/>
          <p:cNvSpPr txBox="1"/>
          <p:nvPr/>
        </p:nvSpPr>
        <p:spPr>
          <a:xfrm>
            <a:off x="0" y="1558425"/>
            <a:ext cx="4690800" cy="2632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180" dirty="0">
                <a:solidFill>
                  <a:schemeClr val="dk1"/>
                </a:solidFill>
              </a:rPr>
              <a:t>Jésus change </a:t>
            </a:r>
            <a:r>
              <a:rPr lang="fr" sz="3180" dirty="0">
                <a:solidFill>
                  <a:srgbClr val="FF9900"/>
                </a:solidFill>
              </a:rPr>
              <a:t>parfois</a:t>
            </a:r>
            <a:r>
              <a:rPr lang="fr" sz="3180" dirty="0">
                <a:solidFill>
                  <a:schemeClr val="dk1"/>
                </a:solidFill>
              </a:rPr>
              <a:t> </a:t>
            </a:r>
            <a:endParaRPr sz="3180" dirty="0">
              <a:solidFill>
                <a:schemeClr val="dk1"/>
              </a:solidFill>
            </a:endParaRPr>
          </a:p>
          <a:p>
            <a:pPr marL="0" lvl="0" indent="0" algn="ctr" rtl="0">
              <a:spcBef>
                <a:spcPts val="0"/>
              </a:spcBef>
              <a:spcAft>
                <a:spcPts val="0"/>
              </a:spcAft>
              <a:buNone/>
            </a:pPr>
            <a:r>
              <a:rPr lang="fr" sz="3180" dirty="0">
                <a:solidFill>
                  <a:schemeClr val="dk1"/>
                </a:solidFill>
              </a:rPr>
              <a:t>mes circonstances.</a:t>
            </a:r>
            <a:br>
              <a:rPr lang="fr" sz="3180" dirty="0">
                <a:solidFill>
                  <a:schemeClr val="dk1"/>
                </a:solidFill>
              </a:rPr>
            </a:br>
            <a:r>
              <a:rPr lang="fr" sz="3180" dirty="0">
                <a:solidFill>
                  <a:srgbClr val="FF9900"/>
                </a:solidFill>
              </a:rPr>
              <a:t>Toujours</a:t>
            </a:r>
            <a:r>
              <a:rPr lang="fr" sz="3180" dirty="0">
                <a:solidFill>
                  <a:schemeClr val="dk1"/>
                </a:solidFill>
              </a:rPr>
              <a:t>, il souhaite </a:t>
            </a:r>
            <a:endParaRPr sz="3180" dirty="0">
              <a:solidFill>
                <a:schemeClr val="dk1"/>
              </a:solidFill>
            </a:endParaRPr>
          </a:p>
          <a:p>
            <a:pPr marL="0" lvl="0" indent="0" algn="ctr" rtl="0">
              <a:spcBef>
                <a:spcPts val="0"/>
              </a:spcBef>
              <a:spcAft>
                <a:spcPts val="0"/>
              </a:spcAft>
              <a:buNone/>
            </a:pPr>
            <a:r>
              <a:rPr lang="fr" sz="3180" dirty="0">
                <a:solidFill>
                  <a:schemeClr val="dk1"/>
                </a:solidFill>
              </a:rPr>
              <a:t>me changer malgré les circonstances </a:t>
            </a:r>
            <a:endParaRPr sz="700" dirty="0"/>
          </a:p>
        </p:txBody>
      </p:sp>
      <p:pic>
        <p:nvPicPr>
          <p:cNvPr id="128" name="Google Shape;128;p25"/>
          <p:cNvPicPr preferRelativeResize="0"/>
          <p:nvPr/>
        </p:nvPicPr>
        <p:blipFill>
          <a:blip r:embed="rId3">
            <a:alphaModFix/>
          </a:blip>
          <a:stretch>
            <a:fillRect/>
          </a:stretch>
        </p:blipFill>
        <p:spPr>
          <a:xfrm>
            <a:off x="4791625" y="1430900"/>
            <a:ext cx="4259250" cy="3087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t="16499"/>
          <a:stretch/>
        </p:blipFill>
        <p:spPr>
          <a:xfrm>
            <a:off x="0" y="61236"/>
            <a:ext cx="9144000" cy="50822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1101300" y="0"/>
            <a:ext cx="7094482"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1573050" y="144875"/>
            <a:ext cx="6147300" cy="467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3000">
                <a:solidFill>
                  <a:schemeClr val="dk1"/>
                </a:solidFill>
              </a:rPr>
              <a:t>Le Serviteur face à…</a:t>
            </a:r>
            <a:endParaRPr sz="3000">
              <a:solidFill>
                <a:schemeClr val="dk1"/>
              </a:solidFill>
            </a:endParaRPr>
          </a:p>
          <a:p>
            <a:pPr marL="0" lvl="0" indent="0" algn="ctr" rtl="0">
              <a:spcBef>
                <a:spcPts val="0"/>
              </a:spcBef>
              <a:spcAft>
                <a:spcPts val="0"/>
              </a:spcAft>
              <a:buNone/>
            </a:pPr>
            <a:endParaRPr sz="3000">
              <a:solidFill>
                <a:schemeClr val="dk1"/>
              </a:solidFill>
            </a:endParaRPr>
          </a:p>
          <a:p>
            <a:pPr marL="0" lvl="0" indent="0" algn="ctr" rtl="0">
              <a:spcBef>
                <a:spcPts val="0"/>
              </a:spcBef>
              <a:spcAft>
                <a:spcPts val="0"/>
              </a:spcAft>
              <a:buNone/>
            </a:pPr>
            <a:r>
              <a:rPr lang="fr" sz="3000">
                <a:solidFill>
                  <a:schemeClr val="dk1"/>
                </a:solidFill>
              </a:rPr>
              <a:t>…l’incrédulité de ses compatriotes (1-13) </a:t>
            </a:r>
            <a:endParaRPr sz="3000">
              <a:solidFill>
                <a:schemeClr val="dk1"/>
              </a:solidFill>
            </a:endParaRPr>
          </a:p>
          <a:p>
            <a:pPr marL="0" lvl="0" indent="0" algn="ctr" rtl="0">
              <a:spcBef>
                <a:spcPts val="0"/>
              </a:spcBef>
              <a:spcAft>
                <a:spcPts val="0"/>
              </a:spcAft>
              <a:buNone/>
            </a:pPr>
            <a:endParaRPr sz="3000">
              <a:solidFill>
                <a:schemeClr val="dk1"/>
              </a:solidFill>
            </a:endParaRPr>
          </a:p>
          <a:p>
            <a:pPr marL="0" lvl="0" indent="0" algn="ctr" rtl="0">
              <a:spcBef>
                <a:spcPts val="0"/>
              </a:spcBef>
              <a:spcAft>
                <a:spcPts val="0"/>
              </a:spcAft>
              <a:buNone/>
            </a:pPr>
            <a:r>
              <a:rPr lang="fr" sz="3000">
                <a:solidFill>
                  <a:schemeClr val="dk1"/>
                </a:solidFill>
              </a:rPr>
              <a:t>…l’incrédulité de ses ennemis (13-29)  </a:t>
            </a:r>
            <a:endParaRPr sz="3000">
              <a:solidFill>
                <a:schemeClr val="dk1"/>
              </a:solidFill>
            </a:endParaRPr>
          </a:p>
          <a:p>
            <a:pPr marL="0" lvl="0" indent="0" algn="ctr" rtl="0">
              <a:spcBef>
                <a:spcPts val="0"/>
              </a:spcBef>
              <a:spcAft>
                <a:spcPts val="0"/>
              </a:spcAft>
              <a:buNone/>
            </a:pPr>
            <a:endParaRPr sz="3000">
              <a:solidFill>
                <a:schemeClr val="dk1"/>
              </a:solidFill>
            </a:endParaRPr>
          </a:p>
          <a:p>
            <a:pPr marL="0" lvl="0" indent="0" algn="ctr" rtl="0">
              <a:spcBef>
                <a:spcPts val="0"/>
              </a:spcBef>
              <a:spcAft>
                <a:spcPts val="0"/>
              </a:spcAft>
              <a:buNone/>
            </a:pPr>
            <a:r>
              <a:rPr lang="fr" sz="3000">
                <a:solidFill>
                  <a:schemeClr val="dk1"/>
                </a:solidFill>
              </a:rPr>
              <a:t>…l’incrédulité de ses disciples (30-56) </a:t>
            </a:r>
            <a:endParaRPr sz="3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fr" sz="3880"/>
              <a:t>Ils étaient en eux-mêmes extrêmement stupéfaits [et étonnés] car ils n'avaient pas compris le miracle des pains, parce que leur cœur était endurci.</a:t>
            </a:r>
            <a:endParaRPr sz="3880"/>
          </a:p>
        </p:txBody>
      </p:sp>
      <p:sp>
        <p:nvSpPr>
          <p:cNvPr id="76" name="Google Shape;76;p17"/>
          <p:cNvSpPr txBox="1">
            <a:spLocks noGrp="1"/>
          </p:cNvSpPr>
          <p:nvPr>
            <p:ph type="subTitle" idx="1"/>
          </p:nvPr>
        </p:nvSpPr>
        <p:spPr>
          <a:xfrm>
            <a:off x="311700" y="36310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
              <a:t>6:51-52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ctrTitle"/>
          </p:nvPr>
        </p:nvSpPr>
        <p:spPr>
          <a:xfrm>
            <a:off x="1439100" y="517450"/>
            <a:ext cx="6265800" cy="229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fr" sz="3880"/>
              <a:t>Aussitôt après, il obligea ses disciples à monter dans la barque et à le précéder sur l'autre rive</a:t>
            </a:r>
            <a:endParaRPr sz="3880"/>
          </a:p>
        </p:txBody>
      </p:sp>
      <p:sp>
        <p:nvSpPr>
          <p:cNvPr id="82" name="Google Shape;82;p18"/>
          <p:cNvSpPr txBox="1">
            <a:spLocks noGrp="1"/>
          </p:cNvSpPr>
          <p:nvPr>
            <p:ph type="subTitle" idx="1"/>
          </p:nvPr>
        </p:nvSpPr>
        <p:spPr>
          <a:xfrm>
            <a:off x="311700" y="30976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
              <a:t>6:45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ctrTitle"/>
          </p:nvPr>
        </p:nvSpPr>
        <p:spPr>
          <a:xfrm>
            <a:off x="890950" y="199825"/>
            <a:ext cx="72960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fr" sz="3180"/>
              <a:t>Que veut apprendre Jésus à ses disciples dans les circonstances qu’ils traversent ?</a:t>
            </a:r>
            <a:endParaRPr sz="3180"/>
          </a:p>
        </p:txBody>
      </p:sp>
      <p:sp>
        <p:nvSpPr>
          <p:cNvPr id="88" name="Google Shape;88;p19"/>
          <p:cNvSpPr txBox="1">
            <a:spLocks noGrp="1"/>
          </p:cNvSpPr>
          <p:nvPr>
            <p:ph type="ctrTitle"/>
          </p:nvPr>
        </p:nvSpPr>
        <p:spPr>
          <a:xfrm>
            <a:off x="445000" y="1940950"/>
            <a:ext cx="8269200" cy="289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sz="3180"/>
              <a:t>Jésus change </a:t>
            </a:r>
            <a:r>
              <a:rPr lang="fr" sz="3180">
                <a:solidFill>
                  <a:srgbClr val="FF9900"/>
                </a:solidFill>
              </a:rPr>
              <a:t>parfois</a:t>
            </a:r>
            <a:r>
              <a:rPr lang="fr" sz="3180"/>
              <a:t> mes circonstances.</a:t>
            </a:r>
            <a:endParaRPr sz="3180"/>
          </a:p>
          <a:p>
            <a:pPr marL="0" lvl="0" indent="0" algn="l" rtl="0">
              <a:spcBef>
                <a:spcPts val="0"/>
              </a:spcBef>
              <a:spcAft>
                <a:spcPts val="0"/>
              </a:spcAft>
              <a:buNone/>
            </a:pPr>
            <a:r>
              <a:rPr lang="fr" sz="3180">
                <a:solidFill>
                  <a:srgbClr val="FF9900"/>
                </a:solidFill>
              </a:rPr>
              <a:t>Toujours</a:t>
            </a:r>
            <a:r>
              <a:rPr lang="fr" sz="3180"/>
              <a:t>, il souhaite me changer malgré les circonstances en révélant…</a:t>
            </a:r>
            <a:endParaRPr sz="3180"/>
          </a:p>
          <a:p>
            <a:pPr marL="0" lvl="0" indent="0" algn="l" rtl="0">
              <a:spcBef>
                <a:spcPts val="0"/>
              </a:spcBef>
              <a:spcAft>
                <a:spcPts val="0"/>
              </a:spcAft>
              <a:buNone/>
            </a:pPr>
            <a:r>
              <a:rPr lang="fr" sz="3180"/>
              <a:t>…sa tendresse</a:t>
            </a:r>
            <a:endParaRPr sz="3180"/>
          </a:p>
          <a:p>
            <a:pPr marL="0" lvl="0" indent="0" algn="l" rtl="0">
              <a:spcBef>
                <a:spcPts val="0"/>
              </a:spcBef>
              <a:spcAft>
                <a:spcPts val="0"/>
              </a:spcAft>
              <a:buNone/>
            </a:pPr>
            <a:r>
              <a:rPr lang="fr" sz="3180"/>
              <a:t>…sa générosité</a:t>
            </a:r>
            <a:endParaRPr sz="3180"/>
          </a:p>
          <a:p>
            <a:pPr marL="0" lvl="0" indent="0" algn="l" rtl="0">
              <a:spcBef>
                <a:spcPts val="0"/>
              </a:spcBef>
              <a:spcAft>
                <a:spcPts val="0"/>
              </a:spcAft>
              <a:buNone/>
            </a:pPr>
            <a:r>
              <a:rPr lang="fr" sz="3180"/>
              <a:t>…son empathie</a:t>
            </a:r>
            <a:endParaRPr sz="3180"/>
          </a:p>
        </p:txBody>
      </p:sp>
      <p:pic>
        <p:nvPicPr>
          <p:cNvPr id="2" name="Google Shape;95;p20">
            <a:extLst>
              <a:ext uri="{FF2B5EF4-FFF2-40B4-BE49-F238E27FC236}">
                <a16:creationId xmlns:a16="http://schemas.microsoft.com/office/drawing/2014/main" id="{1F941B08-7965-C6D9-2C6D-9C67537B96F9}"/>
              </a:ext>
            </a:extLst>
          </p:cNvPr>
          <p:cNvPicPr preferRelativeResize="0"/>
          <p:nvPr/>
        </p:nvPicPr>
        <p:blipFill>
          <a:blip r:embed="rId3">
            <a:alphaModFix/>
          </a:blip>
          <a:stretch>
            <a:fillRect/>
          </a:stretch>
        </p:blipFill>
        <p:spPr>
          <a:xfrm>
            <a:off x="3944082" y="3551464"/>
            <a:ext cx="1189735" cy="1165686"/>
          </a:xfrm>
          <a:prstGeom prst="rect">
            <a:avLst/>
          </a:prstGeom>
          <a:noFill/>
          <a:ln>
            <a:noFill/>
          </a:ln>
        </p:spPr>
      </p:pic>
      <p:pic>
        <p:nvPicPr>
          <p:cNvPr id="3" name="Google Shape;102;p21">
            <a:extLst>
              <a:ext uri="{FF2B5EF4-FFF2-40B4-BE49-F238E27FC236}">
                <a16:creationId xmlns:a16="http://schemas.microsoft.com/office/drawing/2014/main" id="{9100BBD3-581A-7E76-3695-5406D7257C0B}"/>
              </a:ext>
            </a:extLst>
          </p:cNvPr>
          <p:cNvPicPr preferRelativeResize="0"/>
          <p:nvPr/>
        </p:nvPicPr>
        <p:blipFill>
          <a:blip r:embed="rId4">
            <a:alphaModFix/>
          </a:blip>
          <a:stretch>
            <a:fillRect/>
          </a:stretch>
        </p:blipFill>
        <p:spPr>
          <a:xfrm>
            <a:off x="5804807" y="3551465"/>
            <a:ext cx="1119201" cy="1165686"/>
          </a:xfrm>
          <a:prstGeom prst="rect">
            <a:avLst/>
          </a:prstGeom>
          <a:noFill/>
          <a:ln>
            <a:noFill/>
          </a:ln>
        </p:spPr>
      </p:pic>
      <p:pic>
        <p:nvPicPr>
          <p:cNvPr id="4" name="Google Shape;115;p23">
            <a:extLst>
              <a:ext uri="{FF2B5EF4-FFF2-40B4-BE49-F238E27FC236}">
                <a16:creationId xmlns:a16="http://schemas.microsoft.com/office/drawing/2014/main" id="{463CA874-1456-0B96-B789-C02C086A6FD8}"/>
              </a:ext>
            </a:extLst>
          </p:cNvPr>
          <p:cNvPicPr preferRelativeResize="0"/>
          <p:nvPr/>
        </p:nvPicPr>
        <p:blipFill>
          <a:blip r:embed="rId5">
            <a:alphaModFix/>
          </a:blip>
          <a:stretch>
            <a:fillRect/>
          </a:stretch>
        </p:blipFill>
        <p:spPr>
          <a:xfrm>
            <a:off x="7508276" y="3386200"/>
            <a:ext cx="1378500" cy="137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p:nvPr/>
        </p:nvSpPr>
        <p:spPr>
          <a:xfrm>
            <a:off x="2819000" y="0"/>
            <a:ext cx="6149400" cy="511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dk1"/>
                </a:solidFill>
              </a:rPr>
              <a:t> 30Les apôtres se rassemblèrent autour de Jésus et lui racontèrent tout ce qu'ils avaient fait et tout ce qu'ils avaient enseigné. 31Jésus leur dit: «Venez à l'écart dans un endroit désert et reposez-vous un peu.» En effet, il y avait beaucoup de monde qui allait et venait, et ils n'avaient même pas le temps de manger.</a:t>
            </a:r>
            <a:endParaRPr sz="2000">
              <a:solidFill>
                <a:schemeClr val="dk1"/>
              </a:solidFill>
            </a:endParaRPr>
          </a:p>
          <a:p>
            <a:pPr marL="0" lvl="0" indent="0" algn="l" rtl="0">
              <a:spcBef>
                <a:spcPts val="0"/>
              </a:spcBef>
              <a:spcAft>
                <a:spcPts val="0"/>
              </a:spcAft>
              <a:buNone/>
            </a:pPr>
            <a:r>
              <a:rPr lang="fr" sz="2000">
                <a:solidFill>
                  <a:schemeClr val="dk1"/>
                </a:solidFill>
              </a:rPr>
              <a:t>32Ils partirent donc dans une barque pour aller à l'écart dans un endroit désert. 33Beaucoup de gens les virent s'en aller et le reconnurent, et de toutes les villes on accourut à pied et on les devança à l'endroit où ils se rendaient. 34Quand il sortit de la barque, Jésus vit une grande foule et fut rempli de compassion pour eux, parce qu'ils étaient comme des brebis qui n'ont pas de berger, et il se mit à leur enseigner beaucoup de choses.</a:t>
            </a:r>
            <a:endParaRPr sz="2000">
              <a:solidFill>
                <a:schemeClr val="dk1"/>
              </a:solidFill>
            </a:endParaRPr>
          </a:p>
        </p:txBody>
      </p:sp>
      <p:sp>
        <p:nvSpPr>
          <p:cNvPr id="94" name="Google Shape;94;p20"/>
          <p:cNvSpPr txBox="1">
            <a:spLocks noGrp="1"/>
          </p:cNvSpPr>
          <p:nvPr>
            <p:ph type="ctrTitle" idx="4294967295"/>
          </p:nvPr>
        </p:nvSpPr>
        <p:spPr>
          <a:xfrm>
            <a:off x="52925" y="0"/>
            <a:ext cx="2286000" cy="1459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Marc 6:30-34</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
                <a:solidFill>
                  <a:srgbClr val="FF9900"/>
                </a:solidFill>
              </a:rPr>
              <a:t>Sa tendresse</a:t>
            </a:r>
            <a:endParaRPr>
              <a:solidFill>
                <a:srgbClr val="FF9900"/>
              </a:solidFill>
            </a:endParaRPr>
          </a:p>
        </p:txBody>
      </p:sp>
      <p:pic>
        <p:nvPicPr>
          <p:cNvPr id="95" name="Google Shape;95;p20"/>
          <p:cNvPicPr preferRelativeResize="0"/>
          <p:nvPr/>
        </p:nvPicPr>
        <p:blipFill>
          <a:blip r:embed="rId3">
            <a:alphaModFix/>
          </a:blip>
          <a:stretch>
            <a:fillRect/>
          </a:stretch>
        </p:blipFill>
        <p:spPr>
          <a:xfrm>
            <a:off x="163975" y="2002375"/>
            <a:ext cx="1834025" cy="1834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p:nvPr/>
        </p:nvSpPr>
        <p:spPr>
          <a:xfrm>
            <a:off x="1676000" y="0"/>
            <a:ext cx="7467900" cy="517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1"/>
                </a:solidFill>
              </a:rPr>
              <a:t>35Comme l'heure était déjà bien tardive, ses disciples s'approchèrent de lui et dirent: «Cet endroit est désert, et il est déjà tard. 36Renvoie-les afin qu'ils aillent dans les campagnes et dans les villages des environs pour s'acheter du pain, car ils n'ont rien à manger.»</a:t>
            </a:r>
            <a:endParaRPr sz="1800">
              <a:solidFill>
                <a:schemeClr val="dk1"/>
              </a:solidFill>
            </a:endParaRPr>
          </a:p>
          <a:p>
            <a:pPr marL="0" lvl="0" indent="0" algn="l" rtl="0">
              <a:spcBef>
                <a:spcPts val="0"/>
              </a:spcBef>
              <a:spcAft>
                <a:spcPts val="0"/>
              </a:spcAft>
              <a:buNone/>
            </a:pPr>
            <a:r>
              <a:rPr lang="fr" sz="1800">
                <a:solidFill>
                  <a:schemeClr val="dk1"/>
                </a:solidFill>
              </a:rPr>
              <a:t>37Jésus leur répondit: «Donnez-leur vous-mêmes à manger!»</a:t>
            </a:r>
            <a:endParaRPr sz="1800">
              <a:solidFill>
                <a:schemeClr val="dk1"/>
              </a:solidFill>
            </a:endParaRPr>
          </a:p>
          <a:p>
            <a:pPr marL="0" lvl="0" indent="0" algn="l" rtl="0">
              <a:spcBef>
                <a:spcPts val="0"/>
              </a:spcBef>
              <a:spcAft>
                <a:spcPts val="0"/>
              </a:spcAft>
              <a:buNone/>
            </a:pPr>
            <a:r>
              <a:rPr lang="fr" sz="1800">
                <a:solidFill>
                  <a:schemeClr val="dk1"/>
                </a:solidFill>
              </a:rPr>
              <a:t>Mais ils lui dirent: «Faut-il aller acheter des pains pour 200 pièces d'argent et leur donner à manger?»</a:t>
            </a:r>
            <a:endParaRPr sz="1800">
              <a:solidFill>
                <a:schemeClr val="dk1"/>
              </a:solidFill>
            </a:endParaRPr>
          </a:p>
          <a:p>
            <a:pPr marL="0" lvl="0" indent="0" algn="l" rtl="0">
              <a:spcBef>
                <a:spcPts val="0"/>
              </a:spcBef>
              <a:spcAft>
                <a:spcPts val="0"/>
              </a:spcAft>
              <a:buNone/>
            </a:pPr>
            <a:r>
              <a:rPr lang="fr" sz="1800">
                <a:solidFill>
                  <a:schemeClr val="dk1"/>
                </a:solidFill>
              </a:rPr>
              <a:t>38Il leur dit: «Combien de pains avez-vous? Allez voir.»</a:t>
            </a:r>
            <a:endParaRPr sz="1800">
              <a:solidFill>
                <a:schemeClr val="dk1"/>
              </a:solidFill>
            </a:endParaRPr>
          </a:p>
          <a:p>
            <a:pPr marL="0" lvl="0" indent="0" algn="l" rtl="0">
              <a:spcBef>
                <a:spcPts val="0"/>
              </a:spcBef>
              <a:spcAft>
                <a:spcPts val="0"/>
              </a:spcAft>
              <a:buNone/>
            </a:pPr>
            <a:r>
              <a:rPr lang="fr" sz="1800">
                <a:solidFill>
                  <a:schemeClr val="dk1"/>
                </a:solidFill>
              </a:rPr>
              <a:t>Ils s'en assurèrent et répondirent: «Cinq, et deux poissons.»</a:t>
            </a:r>
            <a:endParaRPr sz="1800">
              <a:solidFill>
                <a:schemeClr val="dk1"/>
              </a:solidFill>
            </a:endParaRPr>
          </a:p>
          <a:p>
            <a:pPr marL="0" lvl="0" indent="0" algn="l" rtl="0">
              <a:spcBef>
                <a:spcPts val="0"/>
              </a:spcBef>
              <a:spcAft>
                <a:spcPts val="0"/>
              </a:spcAft>
              <a:buNone/>
            </a:pPr>
            <a:r>
              <a:rPr lang="fr" sz="1800">
                <a:solidFill>
                  <a:schemeClr val="dk1"/>
                </a:solidFill>
              </a:rPr>
              <a:t>39Alors il leur ordonna de les faire tous asseoir par groupes sur l'herbe verte; 40ils s'assirent par rangées de 100 et de 50. 41Il prit les cinq pains et les deux poissons, leva les yeux vers le ciel et prononça la prière de bénédiction. Puis il rompit les pains et les donna aux disciples afin qu'ils les distribuent à la foule. Il partagea aussi les deux poissons entre tous.</a:t>
            </a:r>
            <a:endParaRPr sz="1800">
              <a:solidFill>
                <a:schemeClr val="dk1"/>
              </a:solidFill>
            </a:endParaRPr>
          </a:p>
          <a:p>
            <a:pPr marL="0" lvl="0" indent="0" algn="l" rtl="0">
              <a:spcBef>
                <a:spcPts val="0"/>
              </a:spcBef>
              <a:spcAft>
                <a:spcPts val="0"/>
              </a:spcAft>
              <a:buNone/>
            </a:pPr>
            <a:r>
              <a:rPr lang="fr" sz="1800">
                <a:solidFill>
                  <a:schemeClr val="dk1"/>
                </a:solidFill>
              </a:rPr>
              <a:t>42Tous mangèrent et furent rassasiés, 43et l'on emporta douze paniers pleins de morceaux de pain et de ce qui restait des poissons. 44Ceux qui avaient mangé les pains étaient au nombre de 5000 hommes.</a:t>
            </a:r>
            <a:endParaRPr sz="1800">
              <a:solidFill>
                <a:schemeClr val="dk1"/>
              </a:solidFill>
            </a:endParaRPr>
          </a:p>
        </p:txBody>
      </p:sp>
      <p:sp>
        <p:nvSpPr>
          <p:cNvPr id="101" name="Google Shape;101;p21"/>
          <p:cNvSpPr txBox="1">
            <a:spLocks noGrp="1"/>
          </p:cNvSpPr>
          <p:nvPr>
            <p:ph type="ctrTitle" idx="4294967295"/>
          </p:nvPr>
        </p:nvSpPr>
        <p:spPr>
          <a:xfrm>
            <a:off x="0" y="0"/>
            <a:ext cx="1718100" cy="250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Marc 6:35-44</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
                <a:solidFill>
                  <a:srgbClr val="FF9900"/>
                </a:solidFill>
              </a:rPr>
              <a:t>Sa générosité</a:t>
            </a:r>
            <a:endParaRPr>
              <a:solidFill>
                <a:srgbClr val="FF9900"/>
              </a:solidFill>
            </a:endParaRPr>
          </a:p>
        </p:txBody>
      </p:sp>
      <p:pic>
        <p:nvPicPr>
          <p:cNvPr id="102" name="Google Shape;102;p21"/>
          <p:cNvPicPr preferRelativeResize="0"/>
          <p:nvPr/>
        </p:nvPicPr>
        <p:blipFill>
          <a:blip r:embed="rId3">
            <a:alphaModFix/>
          </a:blip>
          <a:stretch>
            <a:fillRect/>
          </a:stretch>
        </p:blipFill>
        <p:spPr>
          <a:xfrm>
            <a:off x="138900" y="2872700"/>
            <a:ext cx="1328925" cy="132892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Words>
  <Application>Microsoft Macintosh PowerPoint</Application>
  <PresentationFormat>Affichage à l'écran (16:9)</PresentationFormat>
  <Paragraphs>53</Paragraphs>
  <Slides>13</Slides>
  <Notes>13</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13</vt:i4>
      </vt:variant>
    </vt:vector>
  </HeadingPairs>
  <TitlesOfParts>
    <vt:vector size="15" baseType="lpstr">
      <vt:lpstr>Arial</vt:lpstr>
      <vt:lpstr>Simple Dark</vt:lpstr>
      <vt:lpstr>Marc 6 : 30 - 56</vt:lpstr>
      <vt:lpstr>Présentation PowerPoint</vt:lpstr>
      <vt:lpstr>Présentation PowerPoint</vt:lpstr>
      <vt:lpstr>Présentation PowerPoint</vt:lpstr>
      <vt:lpstr>Ils étaient en eux-mêmes extrêmement stupéfaits [et étonnés] car ils n'avaient pas compris le miracle des pains, parce que leur cœur était endurci.</vt:lpstr>
      <vt:lpstr>Aussitôt après, il obligea ses disciples à monter dans la barque et à le précéder sur l'autre rive</vt:lpstr>
      <vt:lpstr>Que veut apprendre Jésus à ses disciples dans les circonstances qu’ils traversent ?</vt:lpstr>
      <vt:lpstr>Marc 6:30-34   Sa tendresse</vt:lpstr>
      <vt:lpstr>Marc 6:35-44   Sa générosité</vt:lpstr>
      <vt:lpstr>Présentation PowerPoint</vt:lpstr>
      <vt:lpstr>Marc 6:45-52  Son empathie</vt:lpstr>
      <vt:lpstr>Marc 6:53-56  conclusion</vt:lpstr>
      <vt:lpstr>Marc 6 : 30 - 56 - Le Serviteur face à l’incrédulité de ses disciples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 6 : 30 - 56</dc:title>
  <cp:lastModifiedBy>Co Re</cp:lastModifiedBy>
  <cp:revision>1</cp:revision>
  <dcterms:modified xsi:type="dcterms:W3CDTF">2023-12-02T23:37:46Z</dcterms:modified>
</cp:coreProperties>
</file>