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aj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aj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aj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aj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Ref idx="maj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1" name="Shape 151"/>
          <p:cNvSpPr/>
          <p:nvPr>
            <p:ph type="sldImg"/>
          </p:nvPr>
        </p:nvSpPr>
        <p:spPr>
          <a:xfrm>
            <a:off x="1143000" y="685800"/>
            <a:ext cx="4572000" cy="3429000"/>
          </a:xfrm>
          <a:prstGeom prst="rect">
            <a:avLst/>
          </a:prstGeom>
        </p:spPr>
        <p:txBody>
          <a:bodyPr/>
          <a:lstStyle/>
          <a:p>
            <a:pPr/>
          </a:p>
        </p:txBody>
      </p:sp>
      <p:sp>
        <p:nvSpPr>
          <p:cNvPr id="152" name="Shape 1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Gilles Allain"/>
          <p:cNvSpPr/>
          <p:nvPr>
            <p:ph type="body" sz="quarter" idx="21"/>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mj-lt"/>
                <a:ea typeface="+mj-ea"/>
                <a:cs typeface="+mj-cs"/>
                <a:sym typeface="Helvetica"/>
              </a:defRPr>
            </a:lvl1pPr>
          </a:lstStyle>
          <a:p>
            <a:pPr/>
            <a:r>
              <a:t>-Gilles Allain</a:t>
            </a:r>
          </a:p>
        </p:txBody>
      </p:sp>
      <p:sp>
        <p:nvSpPr>
          <p:cNvPr id="94" name="« Saisissez une citation ici. »"/>
          <p:cNvSpPr/>
          <p:nvPr>
            <p:ph type="body" sz="quarter" idx="22"/>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 Saisissez une citation ici. » </a:t>
            </a: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21"/>
          </p:nvPr>
        </p:nvSpPr>
        <p:spPr>
          <a:xfrm>
            <a:off x="-812800" y="0"/>
            <a:ext cx="15232066" cy="101600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7" name="Texte du titre"/>
          <p:cNvSpPr txBox="1"/>
          <p:nvPr>
            <p:ph type="title"/>
          </p:nvPr>
        </p:nvSpPr>
        <p:spPr>
          <a:xfrm>
            <a:off x="975359" y="1175433"/>
            <a:ext cx="11054082" cy="1500555"/>
          </a:xfrm>
          <a:prstGeom prst="rect">
            <a:avLst/>
          </a:prstGeom>
        </p:spPr>
        <p:txBody>
          <a:bodyPr lIns="60022" tIns="60022" rIns="60022" bIns="60022"/>
          <a:lstStyle>
            <a:lvl1pPr defTabSz="1300480">
              <a:defRPr b="0" sz="6200">
                <a:solidFill>
                  <a:srgbClr val="000000"/>
                </a:solidFill>
                <a:latin typeface="Times New Roman"/>
                <a:ea typeface="Times New Roman"/>
                <a:cs typeface="Times New Roman"/>
                <a:sym typeface="Times New Roman"/>
              </a:defRPr>
            </a:lvl1pPr>
          </a:lstStyle>
          <a:p>
            <a:pPr/>
            <a:r>
              <a:t>Texte du titre</a:t>
            </a:r>
          </a:p>
        </p:txBody>
      </p:sp>
      <p:sp>
        <p:nvSpPr>
          <p:cNvPr id="118" name="Numéro de diapositive"/>
          <p:cNvSpPr txBox="1"/>
          <p:nvPr>
            <p:ph type="sldNum" sz="quarter" idx="2"/>
          </p:nvPr>
        </p:nvSpPr>
        <p:spPr>
          <a:xfrm>
            <a:off x="11668095" y="8578166"/>
            <a:ext cx="361346" cy="377034"/>
          </a:xfrm>
          <a:prstGeom prst="rect">
            <a:avLst/>
          </a:prstGeom>
        </p:spPr>
        <p:txBody>
          <a:bodyPr lIns="60022" tIns="60022" rIns="60022" bIns="60022"/>
          <a:lstStyle>
            <a:lvl1pPr algn="r" defTabSz="1300480">
              <a:defRPr>
                <a:latin typeface="Times New Roman"/>
                <a:ea typeface="Times New Roman"/>
                <a:cs typeface="Times New Roman"/>
                <a:sym typeface="Times New Roma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125" name="Texte du titre"/>
          <p:cNvSpPr txBox="1"/>
          <p:nvPr>
            <p:ph type="title"/>
          </p:nvPr>
        </p:nvSpPr>
        <p:spPr>
          <a:prstGeom prst="rect">
            <a:avLst/>
          </a:prstGeom>
        </p:spPr>
        <p:txBody>
          <a:bodyPr/>
          <a:lstStyle>
            <a:lvl1pPr>
              <a:defRPr b="0">
                <a:solidFill>
                  <a:srgbClr val="000000"/>
                </a:solidFill>
                <a:latin typeface="+mn-lt"/>
                <a:ea typeface="+mn-ea"/>
                <a:cs typeface="+mn-cs"/>
                <a:sym typeface="Helvetica Light"/>
              </a:defRPr>
            </a:lvl1pPr>
          </a:lstStyle>
          <a:p>
            <a:pPr/>
            <a:r>
              <a:t>Texte du titre</a:t>
            </a:r>
          </a:p>
        </p:txBody>
      </p:sp>
      <p:sp>
        <p:nvSpPr>
          <p:cNvPr id="12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sous-titre">
    <p:spTree>
      <p:nvGrpSpPr>
        <p:cNvPr id="1" name=""/>
        <p:cNvGrpSpPr/>
        <p:nvPr/>
      </p:nvGrpSpPr>
      <p:grpSpPr>
        <a:xfrm>
          <a:off x="0" y="0"/>
          <a:ext cx="0" cy="0"/>
          <a:chOff x="0" y="0"/>
          <a:chExt cx="0" cy="0"/>
        </a:xfrm>
      </p:grpSpPr>
      <p:sp>
        <p:nvSpPr>
          <p:cNvPr id="133" name="Texte du titre"/>
          <p:cNvSpPr txBox="1"/>
          <p:nvPr>
            <p:ph type="title"/>
          </p:nvPr>
        </p:nvSpPr>
        <p:spPr>
          <a:xfrm>
            <a:off x="1270000" y="1638300"/>
            <a:ext cx="10464800" cy="3302000"/>
          </a:xfrm>
          <a:prstGeom prst="rect">
            <a:avLst/>
          </a:prstGeom>
        </p:spPr>
        <p:txBody>
          <a:bodyPr anchor="b"/>
          <a:lstStyle>
            <a:lvl1pPr>
              <a:defRPr b="0">
                <a:solidFill>
                  <a:srgbClr val="000000"/>
                </a:solidFill>
                <a:latin typeface="+mn-lt"/>
                <a:ea typeface="+mn-ea"/>
                <a:cs typeface="+mn-cs"/>
                <a:sym typeface="Helvetica Light"/>
              </a:defRPr>
            </a:lvl1pPr>
          </a:lstStyle>
          <a:p>
            <a:pPr/>
            <a:r>
              <a:t>Texte du titre</a:t>
            </a:r>
          </a:p>
        </p:txBody>
      </p:sp>
      <p:sp>
        <p:nvSpPr>
          <p:cNvPr id="134"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142" name="Image"/>
          <p:cNvSpPr/>
          <p:nvPr>
            <p:ph type="pic" idx="21"/>
          </p:nvPr>
        </p:nvSpPr>
        <p:spPr>
          <a:xfrm>
            <a:off x="2717800" y="635000"/>
            <a:ext cx="12357100" cy="8238067"/>
          </a:xfrm>
          <a:prstGeom prst="rect">
            <a:avLst/>
          </a:prstGeom>
        </p:spPr>
        <p:txBody>
          <a:bodyPr lIns="91439" tIns="45719" rIns="91439" bIns="45719" anchor="t">
            <a:noAutofit/>
          </a:bodyPr>
          <a:lstStyle/>
          <a:p>
            <a:pPr/>
          </a:p>
        </p:txBody>
      </p:sp>
      <p:sp>
        <p:nvSpPr>
          <p:cNvPr id="143" name="Texte du titre"/>
          <p:cNvSpPr txBox="1"/>
          <p:nvPr>
            <p:ph type="title"/>
          </p:nvPr>
        </p:nvSpPr>
        <p:spPr>
          <a:xfrm>
            <a:off x="952500" y="635000"/>
            <a:ext cx="5334000" cy="3987800"/>
          </a:xfrm>
          <a:prstGeom prst="rect">
            <a:avLst/>
          </a:prstGeom>
        </p:spPr>
        <p:txBody>
          <a:bodyPr anchor="b"/>
          <a:lstStyle>
            <a:lvl1pPr>
              <a:defRPr b="0" sz="6000">
                <a:solidFill>
                  <a:srgbClr val="000000"/>
                </a:solidFill>
                <a:latin typeface="+mn-lt"/>
                <a:ea typeface="+mn-ea"/>
                <a:cs typeface="+mn-cs"/>
                <a:sym typeface="Helvetica Light"/>
              </a:defRPr>
            </a:lvl1pPr>
          </a:lstStyle>
          <a:p>
            <a:pPr/>
            <a:r>
              <a:t>Texte du titre</a:t>
            </a:r>
          </a:p>
        </p:txBody>
      </p:sp>
      <p:sp>
        <p:nvSpPr>
          <p:cNvPr id="144" name="Texte niveau 1…"/>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4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idx="21"/>
          </p:nvPr>
        </p:nvSpPr>
        <p:spPr>
          <a:xfrm>
            <a:off x="1606550" y="635000"/>
            <a:ext cx="9779000" cy="6522729"/>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718300"/>
            <a:ext cx="10464800" cy="1422400"/>
          </a:xfrm>
          <a:prstGeom prst="rect">
            <a:avLst/>
          </a:prstGeom>
        </p:spPr>
        <p:txBody>
          <a:bodyPr anchor="b"/>
          <a:lstStyle/>
          <a:p>
            <a:pPr/>
            <a:r>
              <a:t>Texte du titre</a:t>
            </a:r>
          </a:p>
        </p:txBody>
      </p:sp>
      <p:sp>
        <p:nvSpPr>
          <p:cNvPr id="22" name="Texte niveau 1…"/>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25800"/>
            <a:ext cx="10464800" cy="3302000"/>
          </a:xfrm>
          <a:prstGeom prst="rect">
            <a:avLst/>
          </a:prstGeom>
        </p:spPr>
        <p:txBody>
          <a:bodyP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idx="21"/>
          </p:nvPr>
        </p:nvSpPr>
        <p:spPr>
          <a:xfrm>
            <a:off x="2717800" y="635000"/>
            <a:ext cx="12357100" cy="8238067"/>
          </a:xfrm>
          <a:prstGeom prst="rect">
            <a:avLst/>
          </a:prstGeom>
        </p:spPr>
        <p:txBody>
          <a:bodyPr lIns="91439" tIns="45719" rIns="91439" bIns="45719" anchor="t">
            <a:noAutofit/>
          </a:bodyPr>
          <a:lstStyle/>
          <a:p>
            <a:pPr/>
          </a:p>
        </p:txBody>
      </p:sp>
      <p:sp>
        <p:nvSpPr>
          <p:cNvPr id="39" name="Texte du titre"/>
          <p:cNvSpPr txBox="1"/>
          <p:nvPr>
            <p:ph type="title"/>
          </p:nvPr>
        </p:nvSpPr>
        <p:spPr>
          <a:xfrm>
            <a:off x="952500" y="635000"/>
            <a:ext cx="5334000" cy="3987800"/>
          </a:xfrm>
          <a:prstGeom prst="rect">
            <a:avLst/>
          </a:prstGeom>
        </p:spPr>
        <p:txBody>
          <a:bodyPr anchor="b"/>
          <a:lstStyle>
            <a:lvl1pPr>
              <a:defRPr b="0" sz="6000">
                <a:solidFill>
                  <a:srgbClr val="000000"/>
                </a:solidFill>
                <a:latin typeface="+mn-lt"/>
                <a:ea typeface="+mn-ea"/>
                <a:cs typeface="+mn-cs"/>
                <a:sym typeface="Helvetica Light"/>
              </a:defRPr>
            </a:lvl1pPr>
          </a:lstStyle>
          <a:p>
            <a:pPr/>
            <a:r>
              <a:t>Texte du titre</a:t>
            </a:r>
          </a:p>
        </p:txBody>
      </p:sp>
      <p:sp>
        <p:nvSpPr>
          <p:cNvPr id="40" name="Texte niveau 1…"/>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prstGeom prst="rect">
            <a:avLst/>
          </a:prstGeom>
        </p:spPr>
        <p:txBody>
          <a:bodyP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prstGeom prst="rect">
            <a:avLst/>
          </a:prstGeom>
        </p:spPr>
        <p:txBody>
          <a:bodyPr/>
          <a:lstStyle/>
          <a:p>
            <a:pPr/>
            <a:r>
              <a:t>Texte du titre</a:t>
            </a:r>
          </a:p>
        </p:txBody>
      </p:sp>
      <p:sp>
        <p:nvSpPr>
          <p:cNvPr id="57"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idx="21"/>
          </p:nvPr>
        </p:nvSpPr>
        <p:spPr>
          <a:xfrm>
            <a:off x="4533900" y="2603500"/>
            <a:ext cx="9429750" cy="6286500"/>
          </a:xfrm>
          <a:prstGeom prst="rect">
            <a:avLst/>
          </a:prstGeom>
        </p:spPr>
        <p:txBody>
          <a:bodyPr lIns="91439" tIns="45719" rIns="91439" bIns="45719" anchor="t">
            <a:noAutofit/>
          </a:bodyPr>
          <a:lstStyle/>
          <a:p>
            <a:pPr/>
          </a:p>
        </p:txBody>
      </p:sp>
      <p:sp>
        <p:nvSpPr>
          <p:cNvPr id="66" name="Texte du titre"/>
          <p:cNvSpPr txBox="1"/>
          <p:nvPr>
            <p:ph type="title"/>
          </p:nvPr>
        </p:nvSpPr>
        <p:spPr>
          <a:prstGeom prst="rect">
            <a:avLst/>
          </a:prstGeom>
        </p:spPr>
        <p:txBody>
          <a:bodyPr/>
          <a:lstStyle/>
          <a:p>
            <a:pPr/>
            <a:r>
              <a:t>Texte du titre</a:t>
            </a:r>
          </a:p>
        </p:txBody>
      </p:sp>
      <p:sp>
        <p:nvSpPr>
          <p:cNvPr id="67" name="Texte niveau 1…"/>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p:spTree>
      <p:nvGrpSpPr>
        <p:cNvPr id="1" name=""/>
        <p:cNvGrpSpPr/>
        <p:nvPr/>
      </p:nvGrpSpPr>
      <p:grpSpPr>
        <a:xfrm>
          <a:off x="0" y="0"/>
          <a:ext cx="0" cy="0"/>
          <a:chOff x="0" y="0"/>
          <a:chExt cx="0" cy="0"/>
        </a:xfrm>
      </p:grpSpPr>
      <p:sp>
        <p:nvSpPr>
          <p:cNvPr id="83" name="Image"/>
          <p:cNvSpPr/>
          <p:nvPr>
            <p:ph type="pic" sz="quarter" idx="21"/>
          </p:nvPr>
        </p:nvSpPr>
        <p:spPr>
          <a:xfrm>
            <a:off x="6680200" y="5026947"/>
            <a:ext cx="6057901" cy="4040705"/>
          </a:xfrm>
          <a:prstGeom prst="rect">
            <a:avLst/>
          </a:prstGeom>
        </p:spPr>
        <p:txBody>
          <a:bodyPr lIns="91439" tIns="45719" rIns="91439" bIns="45719" anchor="t">
            <a:noAutofit/>
          </a:bodyPr>
          <a:lstStyle/>
          <a:p>
            <a:pPr/>
          </a:p>
        </p:txBody>
      </p:sp>
      <p:sp>
        <p:nvSpPr>
          <p:cNvPr id="84" name="Image"/>
          <p:cNvSpPr/>
          <p:nvPr>
            <p:ph type="pic" sz="quarter" idx="22"/>
          </p:nvPr>
        </p:nvSpPr>
        <p:spPr>
          <a:xfrm>
            <a:off x="6502400" y="886747"/>
            <a:ext cx="5867400" cy="3911601"/>
          </a:xfrm>
          <a:prstGeom prst="rect">
            <a:avLst/>
          </a:prstGeom>
        </p:spPr>
        <p:txBody>
          <a:bodyPr lIns="91439" tIns="45719" rIns="91439" bIns="45719" anchor="t">
            <a:noAutofit/>
          </a:bodyPr>
          <a:lstStyle/>
          <a:p>
            <a:pPr/>
          </a:p>
        </p:txBody>
      </p:sp>
      <p:sp>
        <p:nvSpPr>
          <p:cNvPr id="85" name="Image"/>
          <p:cNvSpPr/>
          <p:nvPr>
            <p:ph type="pic" idx="23"/>
          </p:nvPr>
        </p:nvSpPr>
        <p:spPr>
          <a:xfrm>
            <a:off x="-2374900" y="889000"/>
            <a:ext cx="11976100" cy="7984067"/>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e du titre"/>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Texte niveau 1…"/>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Numéro de diapositive"/>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1pPr>
      <a:lvl2pPr marL="0" marR="0" indent="2286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2pPr>
      <a:lvl3pPr marL="0" marR="0" indent="4572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3pPr>
      <a:lvl4pPr marL="0" marR="0" indent="6858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4pPr>
      <a:lvl5pPr marL="0" marR="0" indent="9144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8000" u="none">
          <a:solidFill>
            <a:schemeClr val="accent1">
              <a:hueOff val="47394"/>
              <a:satOff val="-25753"/>
              <a:lumOff val="-7544"/>
            </a:schemeClr>
          </a:solidFill>
          <a:uFillTx/>
          <a:latin typeface="+mj-lt"/>
          <a:ea typeface="+mj-ea"/>
          <a:cs typeface="+mj-cs"/>
          <a:sym typeface="Helvetica"/>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2.jpeg"/><Relationship Id="rId4" Type="http://schemas.openxmlformats.org/officeDocument/2006/relationships/image" Target="../media/image1.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 Id="rId3" Type="http://schemas.openxmlformats.org/officeDocument/2006/relationships/image" Target="../media/image10.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4.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3.png"/><Relationship Id="rId4"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 name="2-Métaphore du temps présent"/>
          <p:cNvSpPr txBox="1"/>
          <p:nvPr>
            <p:ph type="title"/>
          </p:nvPr>
        </p:nvSpPr>
        <p:spPr>
          <a:xfrm>
            <a:off x="86891" y="-437296"/>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2-Métaphore du temps présent</a:t>
            </a:r>
          </a:p>
        </p:txBody>
      </p:sp>
      <p:pic>
        <p:nvPicPr>
          <p:cNvPr id="228" name="element-conception-logo-montagne-graphique-simple-doodle-isole-voyage-nature-croquis-etiquette-modele-grunge-colline-randonnee-concept-illustration-vectorielle-rock-noir-ombre-forme-pictogramme-imprimer_550143-786.jpg.avif" descr="element-conception-logo-montagne-graphique-simple-doodle-isole-voyage-nature-croquis-etiquette-modele-grunge-colline-randonnee-concept-illustration-vectorielle-rock-noir-ombre-forme-pictogramme-imprimer_550143-786.jpg.avif"/>
          <p:cNvPicPr>
            <a:picLocks noChangeAspect="1"/>
          </p:cNvPicPr>
          <p:nvPr/>
        </p:nvPicPr>
        <p:blipFill>
          <a:blip r:embed="rId2">
            <a:extLst/>
          </a:blip>
          <a:srcRect l="822" t="23918" r="1" b="0"/>
          <a:stretch>
            <a:fillRect/>
          </a:stretch>
        </p:blipFill>
        <p:spPr>
          <a:xfrm>
            <a:off x="595972" y="2507596"/>
            <a:ext cx="2774718" cy="1655946"/>
          </a:xfrm>
          <a:custGeom>
            <a:avLst/>
            <a:gdLst/>
            <a:ahLst/>
            <a:cxnLst>
              <a:cxn ang="0">
                <a:pos x="wd2" y="hd2"/>
              </a:cxn>
              <a:cxn ang="5400000">
                <a:pos x="wd2" y="hd2"/>
              </a:cxn>
              <a:cxn ang="10800000">
                <a:pos x="wd2" y="hd2"/>
              </a:cxn>
              <a:cxn ang="16200000">
                <a:pos x="wd2" y="hd2"/>
              </a:cxn>
            </a:cxnLst>
            <a:rect l="0" t="0" r="r" b="b"/>
            <a:pathLst>
              <a:path w="21587" h="21555" fill="norm" stroke="1" extrusionOk="0">
                <a:moveTo>
                  <a:pt x="14683" y="4"/>
                </a:moveTo>
                <a:cubicBezTo>
                  <a:pt x="14443" y="53"/>
                  <a:pt x="14139" y="551"/>
                  <a:pt x="13757" y="1507"/>
                </a:cubicBezTo>
                <a:cubicBezTo>
                  <a:pt x="13407" y="2383"/>
                  <a:pt x="12575" y="3981"/>
                  <a:pt x="12114" y="4658"/>
                </a:cubicBezTo>
                <a:cubicBezTo>
                  <a:pt x="11912" y="4956"/>
                  <a:pt x="11655" y="5459"/>
                  <a:pt x="11543" y="5779"/>
                </a:cubicBezTo>
                <a:cubicBezTo>
                  <a:pt x="11314" y="6434"/>
                  <a:pt x="11095" y="6695"/>
                  <a:pt x="10694" y="6786"/>
                </a:cubicBezTo>
                <a:lnTo>
                  <a:pt x="10419" y="6848"/>
                </a:lnTo>
                <a:lnTo>
                  <a:pt x="10188" y="6311"/>
                </a:lnTo>
                <a:cubicBezTo>
                  <a:pt x="10060" y="6015"/>
                  <a:pt x="9875" y="5469"/>
                  <a:pt x="9777" y="5102"/>
                </a:cubicBezTo>
                <a:cubicBezTo>
                  <a:pt x="9636" y="4576"/>
                  <a:pt x="9453" y="4185"/>
                  <a:pt x="8906" y="3243"/>
                </a:cubicBezTo>
                <a:cubicBezTo>
                  <a:pt x="8342" y="2271"/>
                  <a:pt x="8191" y="1939"/>
                  <a:pt x="8085" y="1466"/>
                </a:cubicBezTo>
                <a:cubicBezTo>
                  <a:pt x="8014" y="1146"/>
                  <a:pt x="7952" y="848"/>
                  <a:pt x="7952" y="799"/>
                </a:cubicBezTo>
                <a:cubicBezTo>
                  <a:pt x="7952" y="751"/>
                  <a:pt x="7855" y="565"/>
                  <a:pt x="7733" y="386"/>
                </a:cubicBezTo>
                <a:cubicBezTo>
                  <a:pt x="7558" y="130"/>
                  <a:pt x="7476" y="75"/>
                  <a:pt x="7350" y="128"/>
                </a:cubicBezTo>
                <a:cubicBezTo>
                  <a:pt x="7067" y="247"/>
                  <a:pt x="6932" y="567"/>
                  <a:pt x="6668" y="1750"/>
                </a:cubicBezTo>
                <a:cubicBezTo>
                  <a:pt x="6599" y="2057"/>
                  <a:pt x="6500" y="2366"/>
                  <a:pt x="6449" y="2437"/>
                </a:cubicBezTo>
                <a:cubicBezTo>
                  <a:pt x="6397" y="2508"/>
                  <a:pt x="6317" y="2722"/>
                  <a:pt x="6269" y="2912"/>
                </a:cubicBezTo>
                <a:cubicBezTo>
                  <a:pt x="6137" y="3444"/>
                  <a:pt x="5470" y="4951"/>
                  <a:pt x="4988" y="5805"/>
                </a:cubicBezTo>
                <a:cubicBezTo>
                  <a:pt x="4133" y="7321"/>
                  <a:pt x="3611" y="8776"/>
                  <a:pt x="3336" y="10418"/>
                </a:cubicBezTo>
                <a:cubicBezTo>
                  <a:pt x="3107" y="11785"/>
                  <a:pt x="2862" y="12550"/>
                  <a:pt x="2333" y="13548"/>
                </a:cubicBezTo>
                <a:cubicBezTo>
                  <a:pt x="2078" y="14028"/>
                  <a:pt x="1802" y="14584"/>
                  <a:pt x="1721" y="14788"/>
                </a:cubicBezTo>
                <a:cubicBezTo>
                  <a:pt x="1434" y="15519"/>
                  <a:pt x="677" y="17011"/>
                  <a:pt x="344" y="17495"/>
                </a:cubicBezTo>
                <a:cubicBezTo>
                  <a:pt x="99" y="17852"/>
                  <a:pt x="-13" y="18128"/>
                  <a:pt x="2" y="18239"/>
                </a:cubicBezTo>
                <a:cubicBezTo>
                  <a:pt x="16" y="18349"/>
                  <a:pt x="156" y="18292"/>
                  <a:pt x="406" y="17975"/>
                </a:cubicBezTo>
                <a:cubicBezTo>
                  <a:pt x="538" y="17808"/>
                  <a:pt x="665" y="17672"/>
                  <a:pt x="690" y="17670"/>
                </a:cubicBezTo>
                <a:cubicBezTo>
                  <a:pt x="936" y="17655"/>
                  <a:pt x="2875" y="14428"/>
                  <a:pt x="3234" y="13435"/>
                </a:cubicBezTo>
                <a:cubicBezTo>
                  <a:pt x="3346" y="13127"/>
                  <a:pt x="3542" y="12354"/>
                  <a:pt x="3670" y="11714"/>
                </a:cubicBezTo>
                <a:cubicBezTo>
                  <a:pt x="3954" y="10290"/>
                  <a:pt x="4072" y="9893"/>
                  <a:pt x="4559" y="8718"/>
                </a:cubicBezTo>
                <a:cubicBezTo>
                  <a:pt x="4769" y="8212"/>
                  <a:pt x="5100" y="7362"/>
                  <a:pt x="5294" y="6828"/>
                </a:cubicBezTo>
                <a:cubicBezTo>
                  <a:pt x="5487" y="6293"/>
                  <a:pt x="5814" y="5485"/>
                  <a:pt x="6022" y="5035"/>
                </a:cubicBezTo>
                <a:cubicBezTo>
                  <a:pt x="6231" y="4585"/>
                  <a:pt x="6496" y="3989"/>
                  <a:pt x="6609" y="3708"/>
                </a:cubicBezTo>
                <a:cubicBezTo>
                  <a:pt x="6929" y="2916"/>
                  <a:pt x="7424" y="2012"/>
                  <a:pt x="7483" y="2111"/>
                </a:cubicBezTo>
                <a:cubicBezTo>
                  <a:pt x="7513" y="2161"/>
                  <a:pt x="7467" y="2428"/>
                  <a:pt x="7378" y="2721"/>
                </a:cubicBezTo>
                <a:cubicBezTo>
                  <a:pt x="7259" y="3112"/>
                  <a:pt x="7220" y="3397"/>
                  <a:pt x="7220" y="3868"/>
                </a:cubicBezTo>
                <a:cubicBezTo>
                  <a:pt x="7220" y="4493"/>
                  <a:pt x="7219" y="4494"/>
                  <a:pt x="6899" y="4989"/>
                </a:cubicBezTo>
                <a:cubicBezTo>
                  <a:pt x="6592" y="5464"/>
                  <a:pt x="6577" y="5508"/>
                  <a:pt x="6572" y="6027"/>
                </a:cubicBezTo>
                <a:cubicBezTo>
                  <a:pt x="6566" y="6763"/>
                  <a:pt x="6459" y="7243"/>
                  <a:pt x="6177" y="7814"/>
                </a:cubicBezTo>
                <a:cubicBezTo>
                  <a:pt x="6046" y="8079"/>
                  <a:pt x="5923" y="8422"/>
                  <a:pt x="5902" y="8579"/>
                </a:cubicBezTo>
                <a:cubicBezTo>
                  <a:pt x="5867" y="8843"/>
                  <a:pt x="5472" y="9483"/>
                  <a:pt x="5343" y="9483"/>
                </a:cubicBezTo>
                <a:cubicBezTo>
                  <a:pt x="5313" y="9483"/>
                  <a:pt x="5129" y="9743"/>
                  <a:pt x="4936" y="10056"/>
                </a:cubicBezTo>
                <a:cubicBezTo>
                  <a:pt x="4688" y="10458"/>
                  <a:pt x="4561" y="10596"/>
                  <a:pt x="4510" y="10526"/>
                </a:cubicBezTo>
                <a:cubicBezTo>
                  <a:pt x="4457" y="10455"/>
                  <a:pt x="4367" y="10609"/>
                  <a:pt x="4185" y="11079"/>
                </a:cubicBezTo>
                <a:cubicBezTo>
                  <a:pt x="4025" y="11493"/>
                  <a:pt x="3963" y="11735"/>
                  <a:pt x="4016" y="11735"/>
                </a:cubicBezTo>
                <a:cubicBezTo>
                  <a:pt x="4061" y="11735"/>
                  <a:pt x="4140" y="11599"/>
                  <a:pt x="4192" y="11430"/>
                </a:cubicBezTo>
                <a:cubicBezTo>
                  <a:pt x="4301" y="11077"/>
                  <a:pt x="4555" y="10767"/>
                  <a:pt x="4652" y="10867"/>
                </a:cubicBezTo>
                <a:cubicBezTo>
                  <a:pt x="4696" y="10913"/>
                  <a:pt x="4663" y="11094"/>
                  <a:pt x="4556" y="11399"/>
                </a:cubicBezTo>
                <a:cubicBezTo>
                  <a:pt x="4447" y="11709"/>
                  <a:pt x="4416" y="11893"/>
                  <a:pt x="4457" y="11962"/>
                </a:cubicBezTo>
                <a:cubicBezTo>
                  <a:pt x="4498" y="12031"/>
                  <a:pt x="4490" y="12176"/>
                  <a:pt x="4432" y="12407"/>
                </a:cubicBezTo>
                <a:cubicBezTo>
                  <a:pt x="4318" y="12863"/>
                  <a:pt x="4320" y="12890"/>
                  <a:pt x="4488" y="12820"/>
                </a:cubicBezTo>
                <a:cubicBezTo>
                  <a:pt x="4567" y="12787"/>
                  <a:pt x="4648" y="12788"/>
                  <a:pt x="4667" y="12820"/>
                </a:cubicBezTo>
                <a:cubicBezTo>
                  <a:pt x="4686" y="12852"/>
                  <a:pt x="4609" y="13256"/>
                  <a:pt x="4494" y="13714"/>
                </a:cubicBezTo>
                <a:cubicBezTo>
                  <a:pt x="4379" y="14171"/>
                  <a:pt x="4284" y="14562"/>
                  <a:pt x="4284" y="14587"/>
                </a:cubicBezTo>
                <a:cubicBezTo>
                  <a:pt x="4284" y="14611"/>
                  <a:pt x="4406" y="14412"/>
                  <a:pt x="4556" y="14147"/>
                </a:cubicBezTo>
                <a:cubicBezTo>
                  <a:pt x="4705" y="13883"/>
                  <a:pt x="4882" y="13428"/>
                  <a:pt x="4948" y="13135"/>
                </a:cubicBezTo>
                <a:cubicBezTo>
                  <a:pt x="5014" y="12842"/>
                  <a:pt x="5126" y="12396"/>
                  <a:pt x="5195" y="12143"/>
                </a:cubicBezTo>
                <a:cubicBezTo>
                  <a:pt x="5420" y="11323"/>
                  <a:pt x="5322" y="11085"/>
                  <a:pt x="4967" y="11585"/>
                </a:cubicBezTo>
                <a:cubicBezTo>
                  <a:pt x="4746" y="11896"/>
                  <a:pt x="4667" y="11765"/>
                  <a:pt x="4806" y="11317"/>
                </a:cubicBezTo>
                <a:cubicBezTo>
                  <a:pt x="5045" y="10545"/>
                  <a:pt x="5336" y="9915"/>
                  <a:pt x="5627" y="9535"/>
                </a:cubicBezTo>
                <a:cubicBezTo>
                  <a:pt x="5799" y="9310"/>
                  <a:pt x="6081" y="8797"/>
                  <a:pt x="6254" y="8393"/>
                </a:cubicBezTo>
                <a:cubicBezTo>
                  <a:pt x="6602" y="7579"/>
                  <a:pt x="6602" y="7577"/>
                  <a:pt x="7017" y="8145"/>
                </a:cubicBezTo>
                <a:cubicBezTo>
                  <a:pt x="7124" y="8291"/>
                  <a:pt x="7267" y="8479"/>
                  <a:pt x="7338" y="8563"/>
                </a:cubicBezTo>
                <a:cubicBezTo>
                  <a:pt x="7465" y="8715"/>
                  <a:pt x="7465" y="8724"/>
                  <a:pt x="7190" y="9307"/>
                </a:cubicBezTo>
                <a:cubicBezTo>
                  <a:pt x="7037" y="9631"/>
                  <a:pt x="6876" y="9896"/>
                  <a:pt x="6831" y="9896"/>
                </a:cubicBezTo>
                <a:cubicBezTo>
                  <a:pt x="6787" y="9896"/>
                  <a:pt x="6699" y="9988"/>
                  <a:pt x="6637" y="10103"/>
                </a:cubicBezTo>
                <a:cubicBezTo>
                  <a:pt x="6528" y="10305"/>
                  <a:pt x="6529" y="10322"/>
                  <a:pt x="6659" y="10769"/>
                </a:cubicBezTo>
                <a:cubicBezTo>
                  <a:pt x="6814" y="11305"/>
                  <a:pt x="6828" y="11901"/>
                  <a:pt x="6702" y="12613"/>
                </a:cubicBezTo>
                <a:cubicBezTo>
                  <a:pt x="6652" y="12892"/>
                  <a:pt x="6602" y="13440"/>
                  <a:pt x="6591" y="13832"/>
                </a:cubicBezTo>
                <a:cubicBezTo>
                  <a:pt x="6579" y="14225"/>
                  <a:pt x="6518" y="14733"/>
                  <a:pt x="6458" y="14958"/>
                </a:cubicBezTo>
                <a:cubicBezTo>
                  <a:pt x="6397" y="15183"/>
                  <a:pt x="6284" y="15635"/>
                  <a:pt x="6205" y="15966"/>
                </a:cubicBezTo>
                <a:cubicBezTo>
                  <a:pt x="6119" y="16324"/>
                  <a:pt x="5942" y="16781"/>
                  <a:pt x="5763" y="17097"/>
                </a:cubicBezTo>
                <a:cubicBezTo>
                  <a:pt x="5477" y="17604"/>
                  <a:pt x="5263" y="18149"/>
                  <a:pt x="5263" y="18378"/>
                </a:cubicBezTo>
                <a:cubicBezTo>
                  <a:pt x="5263" y="18626"/>
                  <a:pt x="5439" y="18452"/>
                  <a:pt x="5621" y="18027"/>
                </a:cubicBezTo>
                <a:cubicBezTo>
                  <a:pt x="5729" y="17776"/>
                  <a:pt x="5934" y="17413"/>
                  <a:pt x="6078" y="17216"/>
                </a:cubicBezTo>
                <a:cubicBezTo>
                  <a:pt x="6347" y="16848"/>
                  <a:pt x="6387" y="16743"/>
                  <a:pt x="6603" y="15888"/>
                </a:cubicBezTo>
                <a:cubicBezTo>
                  <a:pt x="6754" y="15291"/>
                  <a:pt x="6859" y="15355"/>
                  <a:pt x="6973" y="16110"/>
                </a:cubicBezTo>
                <a:cubicBezTo>
                  <a:pt x="7014" y="16377"/>
                  <a:pt x="7070" y="16661"/>
                  <a:pt x="7100" y="16746"/>
                </a:cubicBezTo>
                <a:cubicBezTo>
                  <a:pt x="7130" y="16830"/>
                  <a:pt x="7209" y="17099"/>
                  <a:pt x="7276" y="17340"/>
                </a:cubicBezTo>
                <a:cubicBezTo>
                  <a:pt x="7515" y="18201"/>
                  <a:pt x="8072" y="19218"/>
                  <a:pt x="8814" y="20150"/>
                </a:cubicBezTo>
                <a:cubicBezTo>
                  <a:pt x="9266" y="20719"/>
                  <a:pt x="9292" y="20284"/>
                  <a:pt x="8845" y="19639"/>
                </a:cubicBezTo>
                <a:cubicBezTo>
                  <a:pt x="8547" y="19210"/>
                  <a:pt x="8099" y="18156"/>
                  <a:pt x="8063" y="17800"/>
                </a:cubicBezTo>
                <a:cubicBezTo>
                  <a:pt x="8048" y="17644"/>
                  <a:pt x="8082" y="17619"/>
                  <a:pt x="8289" y="17645"/>
                </a:cubicBezTo>
                <a:lnTo>
                  <a:pt x="8533" y="17676"/>
                </a:lnTo>
                <a:lnTo>
                  <a:pt x="8107" y="17283"/>
                </a:lnTo>
                <a:cubicBezTo>
                  <a:pt x="7800" y="17001"/>
                  <a:pt x="7648" y="16790"/>
                  <a:pt x="7572" y="16539"/>
                </a:cubicBezTo>
                <a:cubicBezTo>
                  <a:pt x="7514" y="16347"/>
                  <a:pt x="7487" y="16154"/>
                  <a:pt x="7514" y="16110"/>
                </a:cubicBezTo>
                <a:cubicBezTo>
                  <a:pt x="7540" y="16066"/>
                  <a:pt x="7795" y="16170"/>
                  <a:pt x="8079" y="16343"/>
                </a:cubicBezTo>
                <a:cubicBezTo>
                  <a:pt x="8363" y="16516"/>
                  <a:pt x="8574" y="16624"/>
                  <a:pt x="8548" y="16580"/>
                </a:cubicBezTo>
                <a:cubicBezTo>
                  <a:pt x="8522" y="16537"/>
                  <a:pt x="8233" y="16219"/>
                  <a:pt x="7906" y="15873"/>
                </a:cubicBezTo>
                <a:cubicBezTo>
                  <a:pt x="7349" y="15282"/>
                  <a:pt x="7196" y="15005"/>
                  <a:pt x="7319" y="14798"/>
                </a:cubicBezTo>
                <a:cubicBezTo>
                  <a:pt x="7348" y="14751"/>
                  <a:pt x="7502" y="14842"/>
                  <a:pt x="7659" y="15005"/>
                </a:cubicBezTo>
                <a:cubicBezTo>
                  <a:pt x="8188" y="15556"/>
                  <a:pt x="8992" y="16251"/>
                  <a:pt x="9058" y="16214"/>
                </a:cubicBezTo>
                <a:cubicBezTo>
                  <a:pt x="9094" y="16194"/>
                  <a:pt x="8845" y="15881"/>
                  <a:pt x="8505" y="15516"/>
                </a:cubicBezTo>
                <a:cubicBezTo>
                  <a:pt x="8165" y="15152"/>
                  <a:pt x="7716" y="14672"/>
                  <a:pt x="7508" y="14447"/>
                </a:cubicBezTo>
                <a:cubicBezTo>
                  <a:pt x="7141" y="14051"/>
                  <a:pt x="7050" y="13831"/>
                  <a:pt x="7122" y="13517"/>
                </a:cubicBezTo>
                <a:cubicBezTo>
                  <a:pt x="7149" y="13396"/>
                  <a:pt x="7242" y="13437"/>
                  <a:pt x="7600" y="13739"/>
                </a:cubicBezTo>
                <a:cubicBezTo>
                  <a:pt x="7845" y="13945"/>
                  <a:pt x="8122" y="14124"/>
                  <a:pt x="8218" y="14137"/>
                </a:cubicBezTo>
                <a:cubicBezTo>
                  <a:pt x="8386" y="14159"/>
                  <a:pt x="8734" y="14484"/>
                  <a:pt x="9345" y="15186"/>
                </a:cubicBezTo>
                <a:cubicBezTo>
                  <a:pt x="9503" y="15368"/>
                  <a:pt x="9767" y="15634"/>
                  <a:pt x="9931" y="15780"/>
                </a:cubicBezTo>
                <a:cubicBezTo>
                  <a:pt x="10096" y="15926"/>
                  <a:pt x="10360" y="16246"/>
                  <a:pt x="10515" y="16487"/>
                </a:cubicBezTo>
                <a:cubicBezTo>
                  <a:pt x="10670" y="16729"/>
                  <a:pt x="10912" y="17020"/>
                  <a:pt x="11052" y="17138"/>
                </a:cubicBezTo>
                <a:cubicBezTo>
                  <a:pt x="11192" y="17257"/>
                  <a:pt x="11409" y="17566"/>
                  <a:pt x="11534" y="17820"/>
                </a:cubicBezTo>
                <a:cubicBezTo>
                  <a:pt x="11756" y="18273"/>
                  <a:pt x="11867" y="18390"/>
                  <a:pt x="11867" y="18171"/>
                </a:cubicBezTo>
                <a:cubicBezTo>
                  <a:pt x="11867" y="18014"/>
                  <a:pt x="11573" y="17354"/>
                  <a:pt x="11358" y="17030"/>
                </a:cubicBezTo>
                <a:cubicBezTo>
                  <a:pt x="11214" y="16813"/>
                  <a:pt x="11194" y="16740"/>
                  <a:pt x="11265" y="16694"/>
                </a:cubicBezTo>
                <a:cubicBezTo>
                  <a:pt x="11463" y="16567"/>
                  <a:pt x="12674" y="17793"/>
                  <a:pt x="12553" y="17996"/>
                </a:cubicBezTo>
                <a:cubicBezTo>
                  <a:pt x="12512" y="18064"/>
                  <a:pt x="12447" y="18060"/>
                  <a:pt x="12364" y="17986"/>
                </a:cubicBezTo>
                <a:cubicBezTo>
                  <a:pt x="12088" y="17738"/>
                  <a:pt x="12179" y="17898"/>
                  <a:pt x="12547" y="18311"/>
                </a:cubicBezTo>
                <a:cubicBezTo>
                  <a:pt x="12761" y="18552"/>
                  <a:pt x="13142" y="19034"/>
                  <a:pt x="13393" y="19385"/>
                </a:cubicBezTo>
                <a:cubicBezTo>
                  <a:pt x="13896" y="20092"/>
                  <a:pt x="14717" y="20837"/>
                  <a:pt x="14995" y="20837"/>
                </a:cubicBezTo>
                <a:cubicBezTo>
                  <a:pt x="15093" y="20837"/>
                  <a:pt x="15247" y="20924"/>
                  <a:pt x="15338" y="21028"/>
                </a:cubicBezTo>
                <a:cubicBezTo>
                  <a:pt x="15429" y="21132"/>
                  <a:pt x="15572" y="21290"/>
                  <a:pt x="15656" y="21379"/>
                </a:cubicBezTo>
                <a:cubicBezTo>
                  <a:pt x="15784" y="21516"/>
                  <a:pt x="16237" y="21539"/>
                  <a:pt x="18490" y="21545"/>
                </a:cubicBezTo>
                <a:cubicBezTo>
                  <a:pt x="18550" y="21545"/>
                  <a:pt x="18542" y="21545"/>
                  <a:pt x="18604" y="21545"/>
                </a:cubicBezTo>
                <a:lnTo>
                  <a:pt x="21587" y="21555"/>
                </a:lnTo>
                <a:lnTo>
                  <a:pt x="21587" y="18755"/>
                </a:lnTo>
                <a:lnTo>
                  <a:pt x="21587" y="18600"/>
                </a:lnTo>
                <a:lnTo>
                  <a:pt x="21587" y="15955"/>
                </a:lnTo>
                <a:lnTo>
                  <a:pt x="21272" y="14995"/>
                </a:lnTo>
                <a:cubicBezTo>
                  <a:pt x="20599" y="12943"/>
                  <a:pt x="20277" y="12317"/>
                  <a:pt x="19420" y="11379"/>
                </a:cubicBezTo>
                <a:cubicBezTo>
                  <a:pt x="19048" y="10973"/>
                  <a:pt x="18644" y="10484"/>
                  <a:pt x="18521" y="10294"/>
                </a:cubicBezTo>
                <a:cubicBezTo>
                  <a:pt x="18196" y="9792"/>
                  <a:pt x="17590" y="7784"/>
                  <a:pt x="17434" y="6688"/>
                </a:cubicBezTo>
                <a:cubicBezTo>
                  <a:pt x="17258" y="5450"/>
                  <a:pt x="17055" y="4809"/>
                  <a:pt x="16770" y="4612"/>
                </a:cubicBezTo>
                <a:cubicBezTo>
                  <a:pt x="16360" y="4326"/>
                  <a:pt x="15972" y="3772"/>
                  <a:pt x="15844" y="3289"/>
                </a:cubicBezTo>
                <a:cubicBezTo>
                  <a:pt x="15778" y="3039"/>
                  <a:pt x="15640" y="2634"/>
                  <a:pt x="15535" y="2390"/>
                </a:cubicBezTo>
                <a:cubicBezTo>
                  <a:pt x="15427" y="2138"/>
                  <a:pt x="15295" y="1629"/>
                  <a:pt x="15230" y="1207"/>
                </a:cubicBezTo>
                <a:cubicBezTo>
                  <a:pt x="15099" y="356"/>
                  <a:pt x="14923" y="-45"/>
                  <a:pt x="14683" y="4"/>
                </a:cubicBezTo>
                <a:close/>
                <a:moveTo>
                  <a:pt x="4994" y="8625"/>
                </a:moveTo>
                <a:cubicBezTo>
                  <a:pt x="4909" y="8680"/>
                  <a:pt x="4864" y="8819"/>
                  <a:pt x="4611" y="9793"/>
                </a:cubicBezTo>
                <a:cubicBezTo>
                  <a:pt x="4421" y="10527"/>
                  <a:pt x="4593" y="10174"/>
                  <a:pt x="4871" y="9261"/>
                </a:cubicBezTo>
                <a:cubicBezTo>
                  <a:pt x="4993" y="8858"/>
                  <a:pt x="5043" y="8594"/>
                  <a:pt x="4994" y="8625"/>
                </a:cubicBezTo>
                <a:close/>
              </a:path>
            </a:pathLst>
          </a:custGeom>
          <a:ln w="12700">
            <a:miter lim="400000"/>
          </a:ln>
        </p:spPr>
      </p:pic>
      <p:pic>
        <p:nvPicPr>
          <p:cNvPr id="229" name="11030_403_113_01_Serre_Poncon_CL.jpg" descr="11030_403_113_01_Serre_Poncon_CL.jpg"/>
          <p:cNvPicPr>
            <a:picLocks noChangeAspect="1"/>
          </p:cNvPicPr>
          <p:nvPr/>
        </p:nvPicPr>
        <p:blipFill>
          <a:blip r:embed="rId3">
            <a:extLst/>
          </a:blip>
          <a:stretch>
            <a:fillRect/>
          </a:stretch>
        </p:blipFill>
        <p:spPr>
          <a:xfrm>
            <a:off x="7418851" y="1524421"/>
            <a:ext cx="3666420" cy="2444280"/>
          </a:xfrm>
          <a:prstGeom prst="rect">
            <a:avLst/>
          </a:prstGeom>
          <a:ln w="12700">
            <a:miter lim="400000"/>
          </a:ln>
        </p:spPr>
      </p:pic>
      <p:grpSp>
        <p:nvGrpSpPr>
          <p:cNvPr id="233" name="Grouper"/>
          <p:cNvGrpSpPr/>
          <p:nvPr/>
        </p:nvGrpSpPr>
        <p:grpSpPr>
          <a:xfrm>
            <a:off x="418089" y="4807646"/>
            <a:ext cx="3470085" cy="1884159"/>
            <a:chOff x="0" y="0"/>
            <a:chExt cx="3470083" cy="1884157"/>
          </a:xfrm>
        </p:grpSpPr>
        <p:sp>
          <p:nvSpPr>
            <p:cNvPr id="230" name="Gloire, nuée"/>
            <p:cNvSpPr txBox="1"/>
            <p:nvPr/>
          </p:nvSpPr>
          <p:spPr>
            <a:xfrm>
              <a:off x="0" y="0"/>
              <a:ext cx="333278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Gloire, nuée</a:t>
              </a:r>
            </a:p>
          </p:txBody>
        </p:sp>
        <p:sp>
          <p:nvSpPr>
            <p:cNvPr id="231" name="2 héros de la foi"/>
            <p:cNvSpPr txBox="1"/>
            <p:nvPr/>
          </p:nvSpPr>
          <p:spPr>
            <a:xfrm>
              <a:off x="137304" y="754953"/>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2 héros de la foi</a:t>
              </a:r>
            </a:p>
          </p:txBody>
        </p:sp>
        <p:sp>
          <p:nvSpPr>
            <p:cNvPr id="232" name="Témoignage du Père"/>
            <p:cNvSpPr txBox="1"/>
            <p:nvPr/>
          </p:nvSpPr>
          <p:spPr>
            <a:xfrm>
              <a:off x="137304" y="1503157"/>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Témoignage du Père</a:t>
              </a:r>
            </a:p>
          </p:txBody>
        </p:sp>
      </p:grpSp>
      <p:grpSp>
        <p:nvGrpSpPr>
          <p:cNvPr id="238" name="Grouper"/>
          <p:cNvGrpSpPr/>
          <p:nvPr/>
        </p:nvGrpSpPr>
        <p:grpSpPr>
          <a:xfrm>
            <a:off x="8008415" y="4807646"/>
            <a:ext cx="4535709" cy="2280493"/>
            <a:chOff x="0" y="0"/>
            <a:chExt cx="4535708" cy="2280492"/>
          </a:xfrm>
        </p:grpSpPr>
        <p:sp>
          <p:nvSpPr>
            <p:cNvPr id="234" name="Ténèbres, maladie, impuissance"/>
            <p:cNvSpPr txBox="1"/>
            <p:nvPr/>
          </p:nvSpPr>
          <p:spPr>
            <a:xfrm>
              <a:off x="0" y="0"/>
              <a:ext cx="4535709"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Ténèbres, maladie, impuissance</a:t>
              </a:r>
            </a:p>
          </p:txBody>
        </p:sp>
        <p:sp>
          <p:nvSpPr>
            <p:cNvPr id="235" name="Incrédulité"/>
            <p:cNvSpPr txBox="1"/>
            <p:nvPr/>
          </p:nvSpPr>
          <p:spPr>
            <a:xfrm>
              <a:off x="380406" y="54003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Incrédulité</a:t>
              </a:r>
            </a:p>
          </p:txBody>
        </p:sp>
        <p:sp>
          <p:nvSpPr>
            <p:cNvPr id="236" name="Limites, impossibilités"/>
            <p:cNvSpPr txBox="1"/>
            <p:nvPr/>
          </p:nvSpPr>
          <p:spPr>
            <a:xfrm>
              <a:off x="496003" y="1080061"/>
              <a:ext cx="333278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Limites, impossibilités</a:t>
              </a:r>
            </a:p>
          </p:txBody>
        </p:sp>
        <p:sp>
          <p:nvSpPr>
            <p:cNvPr id="237" name="Controverses et discussions stériles"/>
            <p:cNvSpPr txBox="1"/>
            <p:nvPr/>
          </p:nvSpPr>
          <p:spPr>
            <a:xfrm>
              <a:off x="601464" y="1620092"/>
              <a:ext cx="3332780"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Controverses et discussions stériles</a:t>
              </a:r>
            </a:p>
          </p:txBody>
        </p:sp>
      </p:grpSp>
      <p:pic>
        <p:nvPicPr>
          <p:cNvPr id="239" name="Unknown.jpeg" descr="Unknown.jpeg"/>
          <p:cNvPicPr>
            <a:picLocks noChangeAspect="1"/>
          </p:cNvPicPr>
          <p:nvPr/>
        </p:nvPicPr>
        <p:blipFill>
          <a:blip r:embed="rId4">
            <a:extLst/>
          </a:blip>
          <a:stretch>
            <a:fillRect/>
          </a:stretch>
        </p:blipFill>
        <p:spPr>
          <a:xfrm>
            <a:off x="1461190" y="1427805"/>
            <a:ext cx="1044282" cy="1374615"/>
          </a:xfrm>
          <a:prstGeom prst="rect">
            <a:avLst/>
          </a:prstGeom>
          <a:ln w="12700">
            <a:miter lim="400000"/>
          </a:ln>
        </p:spPr>
      </p:pic>
      <p:grpSp>
        <p:nvGrpSpPr>
          <p:cNvPr id="242" name="Grouper"/>
          <p:cNvGrpSpPr/>
          <p:nvPr/>
        </p:nvGrpSpPr>
        <p:grpSpPr>
          <a:xfrm>
            <a:off x="1807222" y="5095089"/>
            <a:ext cx="8662550" cy="1224419"/>
            <a:chOff x="0" y="0"/>
            <a:chExt cx="8662548" cy="1224418"/>
          </a:xfrm>
        </p:grpSpPr>
        <p:sp>
          <p:nvSpPr>
            <p:cNvPr id="240" name="Jésus"/>
            <p:cNvSpPr txBox="1"/>
            <p:nvPr/>
          </p:nvSpPr>
          <p:spPr>
            <a:xfrm>
              <a:off x="3664321" y="0"/>
              <a:ext cx="1333907" cy="673100"/>
            </a:xfrm>
            <a:prstGeom prst="rect">
              <a:avLst/>
            </a:prstGeom>
            <a:solidFill>
              <a:schemeClr val="accent2"/>
            </a:solidFill>
            <a:ln w="25400" cap="flat">
              <a:solidFill>
                <a:srgbClr val="00631F"/>
              </a:solidFill>
              <a:prstDash val="solid"/>
              <a:round/>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FFFF"/>
                  </a:solidFill>
                </a:defRPr>
              </a:lvl1pPr>
            </a:lstStyle>
            <a:p>
              <a:pPr/>
              <a:r>
                <a:t>Jésus</a:t>
              </a:r>
            </a:p>
          </p:txBody>
        </p:sp>
        <p:sp>
          <p:nvSpPr>
            <p:cNvPr id="241" name="Grouper"/>
            <p:cNvSpPr/>
            <p:nvPr/>
          </p:nvSpPr>
          <p:spPr>
            <a:xfrm>
              <a:off x="0" y="1224418"/>
              <a:ext cx="866254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defRPr i="1" sz="2500">
                  <a:solidFill>
                    <a:schemeClr val="accent2"/>
                  </a:solidFill>
                  <a:latin typeface="+mj-lt"/>
                  <a:ea typeface="+mj-ea"/>
                  <a:cs typeface="+mj-cs"/>
                  <a:sym typeface="Helvetica"/>
                </a:defRPr>
              </a:pPr>
              <a:r>
                <a:t>« Le royaume de Dieu est </a:t>
              </a:r>
            </a:p>
            <a:p>
              <a:pPr>
                <a:defRPr i="1" sz="2500">
                  <a:solidFill>
                    <a:schemeClr val="accent2"/>
                  </a:solidFill>
                  <a:latin typeface="+mj-lt"/>
                  <a:ea typeface="+mj-ea"/>
                  <a:cs typeface="+mj-cs"/>
                  <a:sym typeface="Helvetica"/>
                </a:defRPr>
              </a:pPr>
              <a:r>
                <a:t>au milieu de vous »</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33"/>
                                        </p:tgtEl>
                                        <p:attrNameLst>
                                          <p:attrName>style.visibility</p:attrName>
                                        </p:attrNameLst>
                                      </p:cBhvr>
                                      <p:to>
                                        <p:strVal val="visible"/>
                                      </p:to>
                                    </p:set>
                                    <p:animEffect filter="fade" transition="in">
                                      <p:cBhvr>
                                        <p:cTn id="7" dur="1000"/>
                                        <p:tgtEl>
                                          <p:spTgt spid="23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38"/>
                                        </p:tgtEl>
                                        <p:attrNameLst>
                                          <p:attrName>style.visibility</p:attrName>
                                        </p:attrNameLst>
                                      </p:cBhvr>
                                      <p:to>
                                        <p:strVal val="visible"/>
                                      </p:to>
                                    </p:set>
                                    <p:animEffect filter="fade" transition="in">
                                      <p:cBhvr>
                                        <p:cTn id="12" dur="1000"/>
                                        <p:tgtEl>
                                          <p:spTgt spid="23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42"/>
                                        </p:tgtEl>
                                        <p:attrNameLst>
                                          <p:attrName>style.visibility</p:attrName>
                                        </p:attrNameLst>
                                      </p:cBhvr>
                                      <p:to>
                                        <p:strVal val="visible"/>
                                      </p:to>
                                    </p:set>
                                    <p:animEffect filter="fade" transition="in">
                                      <p:cBhvr>
                                        <p:cTn id="17" dur="1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3" grpId="1"/>
      <p:bldP build="whole" bldLvl="1" animBg="1" rev="0" advAuto="0" spid="242" grpId="3"/>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3- Une foi qui doit être nourrie"/>
          <p:cNvSpPr txBox="1"/>
          <p:nvPr>
            <p:ph type="title"/>
          </p:nvPr>
        </p:nvSpPr>
        <p:spPr>
          <a:xfrm>
            <a:off x="86891" y="-437296"/>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3- Une foi qui doit être nourrie</a:t>
            </a:r>
          </a:p>
        </p:txBody>
      </p:sp>
      <p:sp>
        <p:nvSpPr>
          <p:cNvPr id="245" name="Foi"/>
          <p:cNvSpPr/>
          <p:nvPr/>
        </p:nvSpPr>
        <p:spPr>
          <a:xfrm>
            <a:off x="1373529" y="1660766"/>
            <a:ext cx="2865724" cy="2588285"/>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Foi</a:t>
            </a:r>
          </a:p>
        </p:txBody>
      </p:sp>
      <p:sp>
        <p:nvSpPr>
          <p:cNvPr id="246" name="Prière"/>
          <p:cNvSpPr/>
          <p:nvPr/>
        </p:nvSpPr>
        <p:spPr>
          <a:xfrm>
            <a:off x="7916216" y="4131672"/>
            <a:ext cx="2865724" cy="2588285"/>
          </a:xfrm>
          <a:prstGeom prst="ellipse">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Prière</a:t>
            </a:r>
          </a:p>
        </p:txBody>
      </p:sp>
      <p:sp>
        <p:nvSpPr>
          <p:cNvPr id="247" name="Ligne"/>
          <p:cNvSpPr/>
          <p:nvPr/>
        </p:nvSpPr>
        <p:spPr>
          <a:xfrm>
            <a:off x="4537086" y="3438896"/>
            <a:ext cx="3087020" cy="1470195"/>
          </a:xfrm>
          <a:prstGeom prst="line">
            <a:avLst/>
          </a:prstGeom>
          <a:ln w="228600">
            <a:solidFill>
              <a:schemeClr val="accent1">
                <a:satOff val="-3355"/>
                <a:lumOff val="26614"/>
              </a:schemeClr>
            </a:solidFill>
            <a:miter lim="400000"/>
            <a:headEnd type="triangle"/>
            <a:tailEnd type="triangle"/>
          </a:ln>
        </p:spPr>
        <p:txBody>
          <a:bodyPr lIns="50800" tIns="50800" rIns="50800" bIns="50800" anchor="ctr"/>
          <a:lstStyle/>
          <a:p>
            <a:pPr>
              <a:defRPr sz="2400"/>
            </a:pPr>
          </a:p>
        </p:txBody>
      </p:sp>
      <p:grpSp>
        <p:nvGrpSpPr>
          <p:cNvPr id="250" name="Grouper"/>
          <p:cNvGrpSpPr/>
          <p:nvPr/>
        </p:nvGrpSpPr>
        <p:grpSpPr>
          <a:xfrm>
            <a:off x="133711" y="7384599"/>
            <a:ext cx="8662550" cy="1844660"/>
            <a:chOff x="0" y="0"/>
            <a:chExt cx="8662548" cy="1844658"/>
          </a:xfrm>
        </p:grpSpPr>
        <p:sp>
          <p:nvSpPr>
            <p:cNvPr id="248" name="Qu’il illumine les yeux de votre cœur pour que vous sachiez.…quelle est la grandeur surabondante de sa puissance…qu’il a mise en action en ressuscitant Christ..."/>
            <p:cNvSpPr txBox="1"/>
            <p:nvPr/>
          </p:nvSpPr>
          <p:spPr>
            <a:xfrm>
              <a:off x="0" y="-1"/>
              <a:ext cx="8662549"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Qu’il illumine les yeux de votre cœur pour que vous sachiez.…quelle est la grandeur surabondante de sa puissance…qu’il a mise en action en ressuscitant Christ...</a:t>
              </a:r>
            </a:p>
          </p:txBody>
        </p:sp>
        <p:sp>
          <p:nvSpPr>
            <p:cNvPr id="249" name="Eph 1: 19"/>
            <p:cNvSpPr txBox="1"/>
            <p:nvPr/>
          </p:nvSpPr>
          <p:spPr>
            <a:xfrm>
              <a:off x="6600221" y="1362058"/>
              <a:ext cx="147320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Eph 1: 19</a:t>
              </a:r>
            </a:p>
          </p:txBody>
        </p:sp>
      </p:grpSp>
      <p:grpSp>
        <p:nvGrpSpPr>
          <p:cNvPr id="253" name="Grouper"/>
          <p:cNvGrpSpPr/>
          <p:nvPr/>
        </p:nvGrpSpPr>
        <p:grpSpPr>
          <a:xfrm>
            <a:off x="4349989" y="2655558"/>
            <a:ext cx="8662550" cy="2251060"/>
            <a:chOff x="0" y="241299"/>
            <a:chExt cx="8662548" cy="2251058"/>
          </a:xfrm>
        </p:grpSpPr>
        <p:sp>
          <p:nvSpPr>
            <p:cNvPr id="251" name="« la prière fervente du juste à une grande efficacité »."/>
            <p:cNvSpPr/>
            <p:nvPr/>
          </p:nvSpPr>
          <p:spPr>
            <a:xfrm>
              <a:off x="0" y="241299"/>
              <a:ext cx="866254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 la prière fervente du juste à une grande efficacité ».</a:t>
              </a:r>
            </a:p>
          </p:txBody>
        </p:sp>
        <p:sp>
          <p:nvSpPr>
            <p:cNvPr id="252" name="Jacques 4"/>
            <p:cNvSpPr/>
            <p:nvPr/>
          </p:nvSpPr>
          <p:spPr>
            <a:xfrm>
              <a:off x="7336821" y="122235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Jacques 4</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0"/>
                                        </p:tgtEl>
                                        <p:attrNameLst>
                                          <p:attrName>style.visibility</p:attrName>
                                        </p:attrNameLst>
                                      </p:cBhvr>
                                      <p:to>
                                        <p:strVal val="visible"/>
                                      </p:to>
                                    </p:set>
                                    <p:animEffect filter="fade" transition="in">
                                      <p:cBhvr>
                                        <p:cTn id="7" dur="1000"/>
                                        <p:tgtEl>
                                          <p:spTgt spid="25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53"/>
                                        </p:tgtEl>
                                        <p:attrNameLst>
                                          <p:attrName>style.visibility</p:attrName>
                                        </p:attrNameLst>
                                      </p:cBhvr>
                                      <p:to>
                                        <p:strVal val="visible"/>
                                      </p:to>
                                    </p:set>
                                    <p:animEffect filter="fade" transition="in">
                                      <p:cBhvr>
                                        <p:cTn id="12" dur="1000"/>
                                        <p:tgtEl>
                                          <p:spTgt spid="2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0" grpId="1"/>
      <p:bldP build="whole" bldLvl="1" animBg="1" rev="0" advAuto="0" spid="253" grpId="2"/>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Applications pour les disciples"/>
          <p:cNvSpPr txBox="1"/>
          <p:nvPr>
            <p:ph type="title"/>
          </p:nvPr>
        </p:nvSpPr>
        <p:spPr>
          <a:xfrm>
            <a:off x="-232380" y="762394"/>
            <a:ext cx="7193636" cy="2159001"/>
          </a:xfrm>
          <a:prstGeom prst="rect">
            <a:avLst/>
          </a:prstGeom>
        </p:spPr>
        <p:txBody>
          <a:bodyPr/>
          <a:lstStyle>
            <a:lvl1pPr>
              <a:defRPr sz="6000">
                <a:solidFill>
                  <a:schemeClr val="accent1"/>
                </a:solidFill>
              </a:defRPr>
            </a:lvl1pPr>
          </a:lstStyle>
          <a:p>
            <a:pPr/>
            <a:r>
              <a:t>Applications pour les disciples</a:t>
            </a:r>
          </a:p>
        </p:txBody>
      </p:sp>
      <p:sp>
        <p:nvSpPr>
          <p:cNvPr id="256" name="Peu conscients……"/>
          <p:cNvSpPr txBox="1"/>
          <p:nvPr>
            <p:ph type="body" sz="half" idx="1"/>
          </p:nvPr>
        </p:nvSpPr>
        <p:spPr>
          <a:xfrm>
            <a:off x="2688836" y="4199322"/>
            <a:ext cx="8591490" cy="3556516"/>
          </a:xfrm>
          <a:prstGeom prst="rect">
            <a:avLst/>
          </a:prstGeom>
        </p:spPr>
        <p:txBody>
          <a:bodyPr/>
          <a:lstStyle/>
          <a:p>
            <a:pPr marL="635000" indent="-635000">
              <a:buSzPct val="100000"/>
              <a:buAutoNum type="arabicPeriod" startAt="1"/>
            </a:pPr>
            <a:r>
              <a:t>Peu conscients…</a:t>
            </a:r>
          </a:p>
          <a:p>
            <a:pPr marL="635000" indent="-635000">
              <a:buSzPct val="100000"/>
              <a:buAutoNum type="arabicPeriod" startAt="1"/>
            </a:pPr>
            <a:r>
              <a:t>Plus préoccupés par l’ici-bas…</a:t>
            </a:r>
          </a:p>
          <a:p>
            <a:pPr marL="635000" indent="-635000">
              <a:buSzPct val="100000"/>
              <a:buAutoNum type="arabicPeriod" startAt="1"/>
            </a:pPr>
            <a:r>
              <a:t>Besoin d’affiner leur image de Jésus</a:t>
            </a:r>
          </a:p>
        </p:txBody>
      </p:sp>
      <p:pic>
        <p:nvPicPr>
          <p:cNvPr id="257" name="1-comconversationnel_1120x570-05d6a.png" descr="1-comconversationnel_1120x570-05d6a.png"/>
          <p:cNvPicPr>
            <a:picLocks noChangeAspect="1"/>
          </p:cNvPicPr>
          <p:nvPr/>
        </p:nvPicPr>
        <p:blipFill>
          <a:blip r:embed="rId2">
            <a:extLst/>
          </a:blip>
          <a:stretch>
            <a:fillRect/>
          </a:stretch>
        </p:blipFill>
        <p:spPr>
          <a:xfrm>
            <a:off x="6939836" y="685741"/>
            <a:ext cx="5607950" cy="2855045"/>
          </a:xfrm>
          <a:prstGeom prst="rect">
            <a:avLst/>
          </a:prstGeom>
          <a:ln w="12700">
            <a:miter lim="400000"/>
          </a:ln>
        </p:spPr>
      </p:pic>
      <p:sp>
        <p:nvSpPr>
          <p:cNvPr id="258" name="Ils ont bien voulu….."/>
          <p:cNvSpPr txBox="1"/>
          <p:nvPr/>
        </p:nvSpPr>
        <p:spPr>
          <a:xfrm>
            <a:off x="1844913" y="2903216"/>
            <a:ext cx="3332780"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chemeClr val="accent2">
                    <a:hueOff val="-2473792"/>
                    <a:satOff val="-50209"/>
                    <a:lumOff val="23543"/>
                  </a:schemeClr>
                </a:solidFill>
              </a:defRPr>
            </a:lvl1pPr>
          </a:lstStyle>
          <a:p>
            <a:pPr/>
            <a:r>
              <a:t>Ils ont bien voulu…..</a:t>
            </a:r>
          </a:p>
        </p:txBody>
      </p:sp>
      <p:sp>
        <p:nvSpPr>
          <p:cNvPr id="259" name="…mais ils n’ont pas pu"/>
          <p:cNvSpPr txBox="1"/>
          <p:nvPr/>
        </p:nvSpPr>
        <p:spPr>
          <a:xfrm>
            <a:off x="1844913" y="3804139"/>
            <a:ext cx="3332780"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chemeClr val="accent5"/>
                </a:solidFill>
              </a:defRPr>
            </a:lvl1pPr>
          </a:lstStyle>
          <a:p>
            <a:pPr/>
            <a:r>
              <a:t>…mais ils n’ont pas pu</a:t>
            </a:r>
          </a:p>
        </p:txBody>
      </p:sp>
      <p:grpSp>
        <p:nvGrpSpPr>
          <p:cNvPr id="262" name="Grouper"/>
          <p:cNvGrpSpPr/>
          <p:nvPr/>
        </p:nvGrpSpPr>
        <p:grpSpPr>
          <a:xfrm>
            <a:off x="2171125" y="8148349"/>
            <a:ext cx="8662550" cy="2251060"/>
            <a:chOff x="0" y="241299"/>
            <a:chExt cx="8662548" cy="2251058"/>
          </a:xfrm>
        </p:grpSpPr>
        <p:sp>
          <p:nvSpPr>
            <p:cNvPr id="260" name="…l’humilité précède la gloire."/>
            <p:cNvSpPr/>
            <p:nvPr/>
          </p:nvSpPr>
          <p:spPr>
            <a:xfrm>
              <a:off x="0" y="241299"/>
              <a:ext cx="8662549"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…l’humilité précède la gloire.</a:t>
              </a:r>
            </a:p>
          </p:txBody>
        </p:sp>
        <p:sp>
          <p:nvSpPr>
            <p:cNvPr id="261" name="Prov 15:33b"/>
            <p:cNvSpPr/>
            <p:nvPr/>
          </p:nvSpPr>
          <p:spPr>
            <a:xfrm>
              <a:off x="7336821" y="122235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Prov 15:33b</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56">
                                            <p:bg/>
                                          </p:spTgt>
                                        </p:tgtEl>
                                        <p:attrNameLst>
                                          <p:attrName>style.visibility</p:attrName>
                                        </p:attrNameLst>
                                      </p:cBhvr>
                                      <p:to>
                                        <p:strVal val="visible"/>
                                      </p:to>
                                    </p:set>
                                    <p:animEffect filter="fade" transition="in">
                                      <p:cBhvr>
                                        <p:cTn id="7" dur="1000"/>
                                        <p:tgtEl>
                                          <p:spTgt spid="25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56">
                                            <p:txEl>
                                              <p:pRg st="0" end="0"/>
                                            </p:txEl>
                                          </p:spTgt>
                                        </p:tgtEl>
                                        <p:attrNameLst>
                                          <p:attrName>style.visibility</p:attrName>
                                        </p:attrNameLst>
                                      </p:cBhvr>
                                      <p:to>
                                        <p:strVal val="visible"/>
                                      </p:to>
                                    </p:set>
                                    <p:animEffect filter="fade" transition="in">
                                      <p:cBhvr>
                                        <p:cTn id="10" dur="1000"/>
                                        <p:tgtEl>
                                          <p:spTgt spid="25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56">
                                            <p:txEl>
                                              <p:pRg st="1" end="1"/>
                                            </p:txEl>
                                          </p:spTgt>
                                        </p:tgtEl>
                                        <p:attrNameLst>
                                          <p:attrName>style.visibility</p:attrName>
                                        </p:attrNameLst>
                                      </p:cBhvr>
                                      <p:to>
                                        <p:strVal val="visible"/>
                                      </p:to>
                                    </p:set>
                                    <p:animEffect filter="fade" transition="in">
                                      <p:cBhvr>
                                        <p:cTn id="15" dur="1000"/>
                                        <p:tgtEl>
                                          <p:spTgt spid="25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56">
                                            <p:txEl>
                                              <p:pRg st="2" end="2"/>
                                            </p:txEl>
                                          </p:spTgt>
                                        </p:tgtEl>
                                        <p:attrNameLst>
                                          <p:attrName>style.visibility</p:attrName>
                                        </p:attrNameLst>
                                      </p:cBhvr>
                                      <p:to>
                                        <p:strVal val="visible"/>
                                      </p:to>
                                    </p:set>
                                    <p:animEffect filter="fade" transition="in">
                                      <p:cBhvr>
                                        <p:cTn id="20" dur="1000"/>
                                        <p:tgtEl>
                                          <p:spTgt spid="25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258"/>
                                        </p:tgtEl>
                                        <p:attrNameLst>
                                          <p:attrName>style.visibility</p:attrName>
                                        </p:attrNameLst>
                                      </p:cBhvr>
                                      <p:to>
                                        <p:strVal val="visible"/>
                                      </p:to>
                                    </p:set>
                                    <p:animEffect filter="fade" transition="in">
                                      <p:cBhvr>
                                        <p:cTn id="25" dur="1000"/>
                                        <p:tgtEl>
                                          <p:spTgt spid="258"/>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3" fill="hold">
                                  <p:stCondLst>
                                    <p:cond delay="0"/>
                                  </p:stCondLst>
                                  <p:iterate type="el" backwards="0">
                                    <p:tmAbs val="0"/>
                                  </p:iterate>
                                  <p:childTnLst>
                                    <p:set>
                                      <p:cBhvr>
                                        <p:cTn id="29" fill="hold"/>
                                        <p:tgtEl>
                                          <p:spTgt spid="259"/>
                                        </p:tgtEl>
                                        <p:attrNameLst>
                                          <p:attrName>style.visibility</p:attrName>
                                        </p:attrNameLst>
                                      </p:cBhvr>
                                      <p:to>
                                        <p:strVal val="visible"/>
                                      </p:to>
                                    </p:set>
                                    <p:animEffect filter="fade" transition="in">
                                      <p:cBhvr>
                                        <p:cTn id="30" dur="1000"/>
                                        <p:tgtEl>
                                          <p:spTgt spid="259"/>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4" fill="hold">
                                  <p:stCondLst>
                                    <p:cond delay="0"/>
                                  </p:stCondLst>
                                  <p:iterate type="el" backwards="0">
                                    <p:tmAbs val="0"/>
                                  </p:iterate>
                                  <p:childTnLst>
                                    <p:set>
                                      <p:cBhvr>
                                        <p:cTn id="34" fill="hold"/>
                                        <p:tgtEl>
                                          <p:spTgt spid="262"/>
                                        </p:tgtEl>
                                        <p:attrNameLst>
                                          <p:attrName>style.visibility</p:attrName>
                                        </p:attrNameLst>
                                      </p:cBhvr>
                                      <p:to>
                                        <p:strVal val="visible"/>
                                      </p:to>
                                    </p:set>
                                    <p:animEffect filter="fade" transition="in">
                                      <p:cBhvr>
                                        <p:cTn id="35" dur="1000"/>
                                        <p:tgtEl>
                                          <p:spTgt spid="2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6" grpId="1"/>
      <p:bldP build="whole" bldLvl="1" animBg="1" rev="0" advAuto="0" spid="262" grpId="4"/>
      <p:bldP build="whole" bldLvl="1" animBg="1" rev="0" advAuto="0" spid="258" grpId="2"/>
      <p:bldP build="whole" bldLvl="1" animBg="1" rev="0" advAuto="0" spid="259"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4" name="Applications pour nous"/>
          <p:cNvSpPr txBox="1"/>
          <p:nvPr>
            <p:ph type="title"/>
          </p:nvPr>
        </p:nvSpPr>
        <p:spPr>
          <a:xfrm>
            <a:off x="374510" y="141055"/>
            <a:ext cx="7193635" cy="2159001"/>
          </a:xfrm>
          <a:prstGeom prst="rect">
            <a:avLst/>
          </a:prstGeom>
        </p:spPr>
        <p:txBody>
          <a:bodyPr/>
          <a:lstStyle>
            <a:lvl1pPr>
              <a:defRPr sz="6000">
                <a:solidFill>
                  <a:schemeClr val="accent1"/>
                </a:solidFill>
              </a:defRPr>
            </a:lvl1pPr>
          </a:lstStyle>
          <a:p>
            <a:pPr/>
            <a:r>
              <a:t>Applications pour nous</a:t>
            </a:r>
          </a:p>
        </p:txBody>
      </p:sp>
      <p:sp>
        <p:nvSpPr>
          <p:cNvPr id="265" name="1-En quoi ou en qui je place ma confiance?"/>
          <p:cNvSpPr txBox="1"/>
          <p:nvPr>
            <p:ph type="body" sz="quarter" idx="1"/>
          </p:nvPr>
        </p:nvSpPr>
        <p:spPr>
          <a:xfrm>
            <a:off x="58983" y="4588142"/>
            <a:ext cx="10974940" cy="698022"/>
          </a:xfrm>
          <a:prstGeom prst="rect">
            <a:avLst/>
          </a:prstGeom>
        </p:spPr>
        <p:txBody>
          <a:bodyPr/>
          <a:lstStyle>
            <a:lvl1pPr marL="0" indent="0">
              <a:buSzTx/>
              <a:buNone/>
            </a:lvl1pPr>
          </a:lstStyle>
          <a:p>
            <a:pPr/>
            <a:r>
              <a:t>1-En quoi ou en qui je place ma confiance?</a:t>
            </a:r>
          </a:p>
        </p:txBody>
      </p:sp>
      <p:sp>
        <p:nvSpPr>
          <p:cNvPr id="266" name="3- Jésus est-il en train de s’impatienter face à mon incrédulité ?"/>
          <p:cNvSpPr txBox="1"/>
          <p:nvPr/>
        </p:nvSpPr>
        <p:spPr>
          <a:xfrm>
            <a:off x="156078" y="6808414"/>
            <a:ext cx="12460418"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554990">
              <a:spcBef>
                <a:spcPts val="3900"/>
              </a:spcBef>
              <a:defRPr sz="3420"/>
            </a:pPr>
          </a:p>
          <a:p>
            <a:pPr algn="l" defTabSz="554990">
              <a:spcBef>
                <a:spcPts val="3900"/>
              </a:spcBef>
              <a:defRPr sz="3420"/>
            </a:pPr>
            <a:r>
              <a:t>3- Jésus est-il en train de s’impatienter face à mon incrédulité ?</a:t>
            </a:r>
          </a:p>
        </p:txBody>
      </p:sp>
      <p:pic>
        <p:nvPicPr>
          <p:cNvPr id="267" name="Unknown.jpeg" descr="Unknown.jpeg"/>
          <p:cNvPicPr>
            <a:picLocks noChangeAspect="1"/>
          </p:cNvPicPr>
          <p:nvPr/>
        </p:nvPicPr>
        <p:blipFill>
          <a:blip r:embed="rId2">
            <a:extLst/>
          </a:blip>
          <a:srcRect l="30889" t="0" r="0" b="0"/>
          <a:stretch>
            <a:fillRect/>
          </a:stretch>
        </p:blipFill>
        <p:spPr>
          <a:xfrm>
            <a:off x="7936229" y="449107"/>
            <a:ext cx="4261624" cy="4103434"/>
          </a:xfrm>
          <a:prstGeom prst="rect">
            <a:avLst/>
          </a:prstGeom>
          <a:ln w="12700">
            <a:miter lim="400000"/>
          </a:ln>
        </p:spPr>
      </p:pic>
      <p:grpSp>
        <p:nvGrpSpPr>
          <p:cNvPr id="270" name="Grouper"/>
          <p:cNvGrpSpPr/>
          <p:nvPr/>
        </p:nvGrpSpPr>
        <p:grpSpPr>
          <a:xfrm>
            <a:off x="109981" y="5397594"/>
            <a:ext cx="12987134" cy="2630473"/>
            <a:chOff x="0" y="0"/>
            <a:chExt cx="12987132" cy="2630471"/>
          </a:xfrm>
        </p:grpSpPr>
        <p:sp>
          <p:nvSpPr>
            <p:cNvPr id="268" name="2- Comment est-ce que je vois Jésus"/>
            <p:cNvSpPr txBox="1"/>
            <p:nvPr/>
          </p:nvSpPr>
          <p:spPr>
            <a:xfrm>
              <a:off x="0" y="0"/>
              <a:ext cx="12987133" cy="20652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spcBef>
                  <a:spcPts val="4200"/>
                </a:spcBef>
              </a:lvl1pPr>
            </a:lstStyle>
            <a:p>
              <a:pPr/>
              <a:r>
                <a:t>2- Comment est-ce que je vois Jésus</a:t>
              </a:r>
            </a:p>
          </p:txBody>
        </p:sp>
        <p:pic>
          <p:nvPicPr>
            <p:cNvPr id="269" name="Capture d’écran 2024-01-28 à 00.22.08.png" descr="Capture d’écran 2024-01-28 à 00.22.08.png"/>
            <p:cNvPicPr>
              <a:picLocks noChangeAspect="1"/>
            </p:cNvPicPr>
            <p:nvPr/>
          </p:nvPicPr>
          <p:blipFill>
            <a:blip r:embed="rId3">
              <a:extLst/>
            </a:blip>
            <a:stretch>
              <a:fillRect/>
            </a:stretch>
          </p:blipFill>
          <p:spPr>
            <a:xfrm>
              <a:off x="8316086" y="471471"/>
              <a:ext cx="3744281" cy="2159001"/>
            </a:xfrm>
            <a:prstGeom prst="rect">
              <a:avLst/>
            </a:prstGeom>
            <a:ln w="12700" cap="flat">
              <a:noFill/>
              <a:miter lim="400000"/>
            </a:ln>
            <a:effectLst/>
          </p:spPr>
        </p:pic>
      </p:grpSp>
      <p:sp>
        <p:nvSpPr>
          <p:cNvPr id="271" name="4- Quelle est ma vie de prière? Mon intimité avec Jésus ?"/>
          <p:cNvSpPr txBox="1"/>
          <p:nvPr/>
        </p:nvSpPr>
        <p:spPr>
          <a:xfrm>
            <a:off x="214882" y="8873262"/>
            <a:ext cx="10974940" cy="69802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543305">
              <a:spcBef>
                <a:spcPts val="3900"/>
              </a:spcBef>
              <a:defRPr sz="3348"/>
            </a:lvl1pPr>
          </a:lstStyle>
          <a:p>
            <a:pPr/>
            <a:r>
              <a:t>4- Quelle est ma vie de prière? Mon intimité avec Jésus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67"/>
                                        </p:tgtEl>
                                        <p:attrNameLst>
                                          <p:attrName>style.visibility</p:attrName>
                                        </p:attrNameLst>
                                      </p:cBhvr>
                                      <p:to>
                                        <p:strVal val="visible"/>
                                      </p:to>
                                    </p:set>
                                    <p:animEffect filter="fade" transition="in">
                                      <p:cBhvr>
                                        <p:cTn id="7" dur="10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65">
                                            <p:bg/>
                                          </p:spTgt>
                                        </p:tgtEl>
                                        <p:attrNameLst>
                                          <p:attrName>style.visibility</p:attrName>
                                        </p:attrNameLst>
                                      </p:cBhvr>
                                      <p:to>
                                        <p:strVal val="visible"/>
                                      </p:to>
                                    </p:set>
                                    <p:animEffect filter="fade" transition="in">
                                      <p:cBhvr>
                                        <p:cTn id="12" dur="1000"/>
                                        <p:tgtEl>
                                          <p:spTgt spid="265">
                                            <p:bg/>
                                          </p:spTgt>
                                        </p:tgtEl>
                                      </p:cBhvr>
                                    </p:animEffect>
                                  </p:childTnLst>
                                </p:cTn>
                              </p:par>
                              <p:par>
                                <p:cTn id="13" presetClass="entr" nodeType="withEffect" presetSubtype="0" presetID="10" grpId="2" fill="hold">
                                  <p:stCondLst>
                                    <p:cond delay="0"/>
                                  </p:stCondLst>
                                  <p:iterate type="el" backwards="0">
                                    <p:tmAbs val="0"/>
                                  </p:iterate>
                                  <p:childTnLst>
                                    <p:set>
                                      <p:cBhvr>
                                        <p:cTn id="14" fill="hold"/>
                                        <p:tgtEl>
                                          <p:spTgt spid="265">
                                            <p:txEl>
                                              <p:pRg st="0" end="0"/>
                                            </p:txEl>
                                          </p:spTgt>
                                        </p:tgtEl>
                                        <p:attrNameLst>
                                          <p:attrName>style.visibility</p:attrName>
                                        </p:attrNameLst>
                                      </p:cBhvr>
                                      <p:to>
                                        <p:strVal val="visible"/>
                                      </p:to>
                                    </p:set>
                                    <p:animEffect filter="fade" transition="in">
                                      <p:cBhvr>
                                        <p:cTn id="15" dur="1000"/>
                                        <p:tgtEl>
                                          <p:spTgt spid="26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3" fill="hold">
                                  <p:stCondLst>
                                    <p:cond delay="0"/>
                                  </p:stCondLst>
                                  <p:iterate type="el" backwards="0">
                                    <p:tmAbs val="0"/>
                                  </p:iterate>
                                  <p:childTnLst>
                                    <p:set>
                                      <p:cBhvr>
                                        <p:cTn id="19" fill="hold"/>
                                        <p:tgtEl>
                                          <p:spTgt spid="270"/>
                                        </p:tgtEl>
                                        <p:attrNameLst>
                                          <p:attrName>style.visibility</p:attrName>
                                        </p:attrNameLst>
                                      </p:cBhvr>
                                      <p:to>
                                        <p:strVal val="visible"/>
                                      </p:to>
                                    </p:set>
                                    <p:animEffect filter="fade" transition="in">
                                      <p:cBhvr>
                                        <p:cTn id="20" dur="1000"/>
                                        <p:tgtEl>
                                          <p:spTgt spid="270"/>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4" fill="hold">
                                  <p:stCondLst>
                                    <p:cond delay="0"/>
                                  </p:stCondLst>
                                  <p:iterate type="el" backwards="0">
                                    <p:tmAbs val="0"/>
                                  </p:iterate>
                                  <p:childTnLst>
                                    <p:set>
                                      <p:cBhvr>
                                        <p:cTn id="24" fill="hold"/>
                                        <p:tgtEl>
                                          <p:spTgt spid="266"/>
                                        </p:tgtEl>
                                        <p:attrNameLst>
                                          <p:attrName>style.visibility</p:attrName>
                                        </p:attrNameLst>
                                      </p:cBhvr>
                                      <p:to>
                                        <p:strVal val="visible"/>
                                      </p:to>
                                    </p:set>
                                    <p:animEffect filter="fade" transition="in">
                                      <p:cBhvr>
                                        <p:cTn id="25" dur="1000"/>
                                        <p:tgtEl>
                                          <p:spTgt spid="266"/>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5" fill="hold">
                                  <p:stCondLst>
                                    <p:cond delay="0"/>
                                  </p:stCondLst>
                                  <p:iterate type="el" backwards="0">
                                    <p:tmAbs val="0"/>
                                  </p:iterate>
                                  <p:childTnLst>
                                    <p:set>
                                      <p:cBhvr>
                                        <p:cTn id="29" fill="hold"/>
                                        <p:tgtEl>
                                          <p:spTgt spid="271">
                                            <p:bg/>
                                          </p:spTgt>
                                        </p:tgtEl>
                                        <p:attrNameLst>
                                          <p:attrName>style.visibility</p:attrName>
                                        </p:attrNameLst>
                                      </p:cBhvr>
                                      <p:to>
                                        <p:strVal val="visible"/>
                                      </p:to>
                                    </p:set>
                                    <p:animEffect filter="fade" transition="in">
                                      <p:cBhvr>
                                        <p:cTn id="30" dur="1000"/>
                                        <p:tgtEl>
                                          <p:spTgt spid="271">
                                            <p:bg/>
                                          </p:spTgt>
                                        </p:tgtEl>
                                      </p:cBhvr>
                                    </p:animEffect>
                                  </p:childTnLst>
                                </p:cTn>
                              </p:par>
                              <p:par>
                                <p:cTn id="31" presetClass="entr" nodeType="withEffect" presetSubtype="0" presetID="10" grpId="5" fill="hold">
                                  <p:stCondLst>
                                    <p:cond delay="0"/>
                                  </p:stCondLst>
                                  <p:iterate type="el" backwards="0">
                                    <p:tmAbs val="0"/>
                                  </p:iterate>
                                  <p:childTnLst>
                                    <p:set>
                                      <p:cBhvr>
                                        <p:cTn id="32" fill="hold"/>
                                        <p:tgtEl>
                                          <p:spTgt spid="271">
                                            <p:txEl>
                                              <p:pRg st="0" end="0"/>
                                            </p:txEl>
                                          </p:spTgt>
                                        </p:tgtEl>
                                        <p:attrNameLst>
                                          <p:attrName>style.visibility</p:attrName>
                                        </p:attrNameLst>
                                      </p:cBhvr>
                                      <p:to>
                                        <p:strVal val="visible"/>
                                      </p:to>
                                    </p:set>
                                    <p:animEffect filter="fade" transition="in">
                                      <p:cBhvr>
                                        <p:cTn id="33" dur="1000"/>
                                        <p:tgtEl>
                                          <p:spTgt spid="271">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6" grpId="4"/>
      <p:bldP build="p" bldLvl="5" animBg="1" rev="0" advAuto="0" spid="265" grpId="2"/>
      <p:bldP build="whole" bldLvl="1" animBg="1" rev="0" advAuto="0" spid="267" grpId="1"/>
      <p:bldP build="whole" bldLvl="1" animBg="1" rev="0" advAuto="0" spid="270" grpId="3"/>
      <p:bldP build="p" bldLvl="5" animBg="1" rev="0" advAuto="0" spid="271" grpId="5"/>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76" name="Grouper"/>
          <p:cNvGrpSpPr/>
          <p:nvPr/>
        </p:nvGrpSpPr>
        <p:grpSpPr>
          <a:xfrm>
            <a:off x="2387871" y="4017809"/>
            <a:ext cx="8662550" cy="1844660"/>
            <a:chOff x="0" y="0"/>
            <a:chExt cx="8662548" cy="1844658"/>
          </a:xfrm>
        </p:grpSpPr>
        <p:sp>
          <p:nvSpPr>
            <p:cNvPr id="274" name="Qu’il illumine les yeux de votre cœur pour que vous sachiez.…quelle est la grandeur surabondante de sa puissance…qu’il a mise en action en ressuscitant Christ..."/>
            <p:cNvSpPr txBox="1"/>
            <p:nvPr/>
          </p:nvSpPr>
          <p:spPr>
            <a:xfrm>
              <a:off x="0" y="-1"/>
              <a:ext cx="8662549"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Qu’il illumine les yeux de votre cœur pour que vous sachiez.…quelle est la grandeur surabondante de sa puissance…qu’il a mise en action en ressuscitant Christ...</a:t>
              </a:r>
            </a:p>
          </p:txBody>
        </p:sp>
        <p:sp>
          <p:nvSpPr>
            <p:cNvPr id="275" name="Eph 1: 19"/>
            <p:cNvSpPr txBox="1"/>
            <p:nvPr/>
          </p:nvSpPr>
          <p:spPr>
            <a:xfrm>
              <a:off x="6600221" y="1362058"/>
              <a:ext cx="147320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Eph 1: 19</a:t>
              </a:r>
            </a:p>
          </p:txBody>
        </p:sp>
      </p:grpSp>
      <p:grpSp>
        <p:nvGrpSpPr>
          <p:cNvPr id="279" name="Grouper"/>
          <p:cNvGrpSpPr/>
          <p:nvPr/>
        </p:nvGrpSpPr>
        <p:grpSpPr>
          <a:xfrm>
            <a:off x="2688268" y="6976959"/>
            <a:ext cx="8662550" cy="1866127"/>
            <a:chOff x="0" y="0"/>
            <a:chExt cx="8662548" cy="1866126"/>
          </a:xfrm>
        </p:grpSpPr>
        <p:sp>
          <p:nvSpPr>
            <p:cNvPr id="277" name="« Cependant, nous savons que ce n'est pas sur la base des œuvres de la loi que l'homme est déclaré juste, mais au moyen de la foi en Jésus-Christ.»"/>
            <p:cNvSpPr txBox="1"/>
            <p:nvPr/>
          </p:nvSpPr>
          <p:spPr>
            <a:xfrm>
              <a:off x="0" y="-1"/>
              <a:ext cx="8662549" cy="1244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 Cependant, nous savons que ce n'est pas sur la base des œuvres de la loi que l'homme est déclaré juste, mais au moyen de la foi en Jésus-Christ.»</a:t>
              </a:r>
            </a:p>
          </p:txBody>
        </p:sp>
        <p:sp>
          <p:nvSpPr>
            <p:cNvPr id="278" name="Gal 2:16a"/>
            <p:cNvSpPr txBox="1"/>
            <p:nvPr/>
          </p:nvSpPr>
          <p:spPr>
            <a:xfrm>
              <a:off x="6750278" y="1383526"/>
              <a:ext cx="149098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Gal 2:16a</a:t>
              </a:r>
            </a:p>
          </p:txBody>
        </p:sp>
      </p:grpSp>
      <p:grpSp>
        <p:nvGrpSpPr>
          <p:cNvPr id="282" name="Grouper"/>
          <p:cNvGrpSpPr/>
          <p:nvPr/>
        </p:nvGrpSpPr>
        <p:grpSpPr>
          <a:xfrm>
            <a:off x="1971672" y="479647"/>
            <a:ext cx="8830463" cy="2709324"/>
            <a:chOff x="0" y="0"/>
            <a:chExt cx="8830461" cy="2709323"/>
          </a:xfrm>
        </p:grpSpPr>
        <p:pic>
          <p:nvPicPr>
            <p:cNvPr id="280" name="cibleratee.jpg" descr="cibleratee.jpg"/>
            <p:cNvPicPr>
              <a:picLocks noChangeAspect="1"/>
            </p:cNvPicPr>
            <p:nvPr/>
          </p:nvPicPr>
          <p:blipFill>
            <a:blip r:embed="rId2">
              <a:extLst/>
            </a:blip>
            <a:stretch>
              <a:fillRect/>
            </a:stretch>
          </p:blipFill>
          <p:spPr>
            <a:xfrm>
              <a:off x="0" y="0"/>
              <a:ext cx="4059198" cy="2709324"/>
            </a:xfrm>
            <a:prstGeom prst="rect">
              <a:avLst/>
            </a:prstGeom>
            <a:ln w="12700" cap="flat">
              <a:noFill/>
              <a:miter lim="400000"/>
            </a:ln>
            <a:effectLst/>
          </p:spPr>
        </p:pic>
        <p:sp>
          <p:nvSpPr>
            <p:cNvPr id="281" name="Le péché"/>
            <p:cNvSpPr txBox="1"/>
            <p:nvPr/>
          </p:nvSpPr>
          <p:spPr>
            <a:xfrm>
              <a:off x="3633369" y="1151461"/>
              <a:ext cx="5197093" cy="406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000">
                  <a:solidFill>
                    <a:schemeClr val="accent5"/>
                  </a:solidFill>
                  <a:latin typeface="+mj-lt"/>
                  <a:ea typeface="+mj-ea"/>
                  <a:cs typeface="+mj-cs"/>
                  <a:sym typeface="Helvetica"/>
                </a:defRPr>
              </a:lvl1pPr>
            </a:lstStyle>
            <a:p>
              <a:pPr/>
              <a:r>
                <a:t>Le péché</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76"/>
                                        </p:tgtEl>
                                        <p:attrNameLst>
                                          <p:attrName>style.visibility</p:attrName>
                                        </p:attrNameLst>
                                      </p:cBhvr>
                                      <p:to>
                                        <p:strVal val="visible"/>
                                      </p:to>
                                    </p:set>
                                    <p:animEffect filter="fade" transition="in">
                                      <p:cBhvr>
                                        <p:cTn id="7" dur="10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79"/>
                                        </p:tgtEl>
                                        <p:attrNameLst>
                                          <p:attrName>style.visibility</p:attrName>
                                        </p:attrNameLst>
                                      </p:cBhvr>
                                      <p:to>
                                        <p:strVal val="visible"/>
                                      </p:to>
                                    </p:set>
                                    <p:animEffect filter="fade" transition="in">
                                      <p:cBhvr>
                                        <p:cTn id="12" dur="1000"/>
                                        <p:tgtEl>
                                          <p:spTgt spid="2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1"/>
      <p:bldP build="whole" bldLvl="1" animBg="1" rev="0" advAuto="0" spid="279" grpId="2"/>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Hellénisation"/>
          <p:cNvSpPr txBox="1"/>
          <p:nvPr/>
        </p:nvSpPr>
        <p:spPr>
          <a:xfrm>
            <a:off x="6618343" y="7216823"/>
            <a:ext cx="6231568" cy="365126"/>
          </a:xfrm>
          <a:prstGeom prst="rect">
            <a:avLst/>
          </a:prstGeom>
          <a:gradFill>
            <a:gsLst>
              <a:gs pos="0">
                <a:srgbClr val="FFBDAA"/>
              </a:gs>
              <a:gs pos="35000">
                <a:srgbClr val="FFD0C3"/>
              </a:gs>
              <a:gs pos="100000">
                <a:srgbClr val="FFEDE8"/>
              </a:gs>
            </a:gsLst>
            <a:lin ang="16200000"/>
          </a:gradFill>
          <a:ln>
            <a:solidFill>
              <a:srgbClr val="DE670B"/>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700"/>
            </a:lvl1pPr>
          </a:lstStyle>
          <a:p>
            <a:pPr/>
            <a:r>
              <a:t>Hellénisation</a:t>
            </a:r>
          </a:p>
        </p:txBody>
      </p:sp>
      <p:sp>
        <p:nvSpPr>
          <p:cNvPr id="285" name="David"/>
          <p:cNvSpPr txBox="1"/>
          <p:nvPr/>
        </p:nvSpPr>
        <p:spPr>
          <a:xfrm>
            <a:off x="244121" y="3539066"/>
            <a:ext cx="1009613"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David</a:t>
            </a:r>
          </a:p>
        </p:txBody>
      </p:sp>
      <p:sp>
        <p:nvSpPr>
          <p:cNvPr id="286" name="Ligne"/>
          <p:cNvSpPr/>
          <p:nvPr/>
        </p:nvSpPr>
        <p:spPr>
          <a:xfrm flipV="1">
            <a:off x="748927" y="927328"/>
            <a:ext cx="1" cy="7499263"/>
          </a:xfrm>
          <a:prstGeom prst="line">
            <a:avLst/>
          </a:prstGeom>
          <a:ln w="25400">
            <a:solidFill>
              <a:schemeClr val="accent1"/>
            </a:solidFill>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287" name="Ligne"/>
          <p:cNvSpPr/>
          <p:nvPr/>
        </p:nvSpPr>
        <p:spPr>
          <a:xfrm>
            <a:off x="768396" y="8411368"/>
            <a:ext cx="11043324" cy="1"/>
          </a:xfrm>
          <a:prstGeom prst="line">
            <a:avLst/>
          </a:prstGeom>
          <a:ln w="25400">
            <a:solidFill>
              <a:schemeClr val="accent1"/>
            </a:solidFill>
          </a:ln>
          <a:effectLst>
            <a:outerShdw sx="100000" sy="100000" kx="0" ky="0" algn="b" rotWithShape="0" blurRad="38100" dist="25400" dir="5400000">
              <a:srgbClr val="000000">
                <a:alpha val="50000"/>
              </a:srgbClr>
            </a:outerShdw>
          </a:effectLst>
        </p:spPr>
        <p:txBody>
          <a:bodyPr lIns="45718" tIns="45718" rIns="45718" bIns="45718"/>
          <a:lstStyle/>
          <a:p>
            <a:pPr/>
          </a:p>
        </p:txBody>
      </p:sp>
      <p:sp>
        <p:nvSpPr>
          <p:cNvPr id="288" name="1000"/>
          <p:cNvSpPr txBox="1"/>
          <p:nvPr/>
        </p:nvSpPr>
        <p:spPr>
          <a:xfrm>
            <a:off x="47904" y="8572051"/>
            <a:ext cx="113111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1000</a:t>
            </a:r>
          </a:p>
        </p:txBody>
      </p:sp>
      <p:sp>
        <p:nvSpPr>
          <p:cNvPr id="289" name="Contexte historique du peuple d’Israël"/>
          <p:cNvSpPr txBox="1"/>
          <p:nvPr/>
        </p:nvSpPr>
        <p:spPr>
          <a:xfrm>
            <a:off x="2532405" y="304769"/>
            <a:ext cx="7939990" cy="673101"/>
          </a:xfrm>
          <a:prstGeom prst="rect">
            <a:avLst/>
          </a:prstGeom>
          <a:solidFill>
            <a:schemeClr val="accent2"/>
          </a:solidFill>
          <a:ln w="25400">
            <a:solidFill>
              <a:srgbClr val="00631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Contexte historique du peuple d’Israël</a:t>
            </a:r>
          </a:p>
        </p:txBody>
      </p:sp>
      <p:grpSp>
        <p:nvGrpSpPr>
          <p:cNvPr id="293" name="Grouper"/>
          <p:cNvGrpSpPr/>
          <p:nvPr/>
        </p:nvGrpSpPr>
        <p:grpSpPr>
          <a:xfrm>
            <a:off x="1307247" y="5661993"/>
            <a:ext cx="1923756" cy="3557759"/>
            <a:chOff x="0" y="0"/>
            <a:chExt cx="1923755" cy="3557758"/>
          </a:xfrm>
        </p:grpSpPr>
        <p:sp>
          <p:nvSpPr>
            <p:cNvPr id="290" name="Invasions…"/>
            <p:cNvSpPr txBox="1"/>
            <p:nvPr/>
          </p:nvSpPr>
          <p:spPr>
            <a:xfrm>
              <a:off x="211693" y="0"/>
              <a:ext cx="1712063" cy="175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p>
            <a:p>
              <a:pPr>
                <a:defRPr sz="2400"/>
              </a:pPr>
              <a:r>
                <a:t>Invasions</a:t>
              </a:r>
            </a:p>
            <a:p>
              <a:pPr>
                <a:defRPr sz="2400"/>
              </a:pPr>
              <a:r>
                <a:t>+</a:t>
              </a:r>
            </a:p>
            <a:p>
              <a:pPr>
                <a:defRPr sz="2400"/>
              </a:pPr>
              <a:r>
                <a:t>Déportation</a:t>
              </a:r>
            </a:p>
          </p:txBody>
        </p:sp>
        <p:sp>
          <p:nvSpPr>
            <p:cNvPr id="291" name="605-586"/>
            <p:cNvSpPr txBox="1"/>
            <p:nvPr/>
          </p:nvSpPr>
          <p:spPr>
            <a:xfrm>
              <a:off x="-1" y="2910058"/>
              <a:ext cx="179176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605-586</a:t>
              </a:r>
            </a:p>
          </p:txBody>
        </p:sp>
        <p:sp>
          <p:nvSpPr>
            <p:cNvPr id="292" name="Ligne"/>
            <p:cNvSpPr/>
            <p:nvPr/>
          </p:nvSpPr>
          <p:spPr>
            <a:xfrm flipV="1">
              <a:off x="1067724" y="1696748"/>
              <a:ext cx="1" cy="1406739"/>
            </a:xfrm>
            <a:prstGeom prst="line">
              <a:avLst/>
            </a:prstGeom>
            <a:noFill/>
            <a:ln w="127000" cap="rnd">
              <a:solidFill>
                <a:schemeClr val="accent1"/>
              </a:solidFill>
              <a:custDash>
                <a:ds d="100000" sp="200000"/>
              </a:custDash>
              <a:roun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grpSp>
      <p:grpSp>
        <p:nvGrpSpPr>
          <p:cNvPr id="300" name="Grouper"/>
          <p:cNvGrpSpPr/>
          <p:nvPr/>
        </p:nvGrpSpPr>
        <p:grpSpPr>
          <a:xfrm>
            <a:off x="11117441" y="3301755"/>
            <a:ext cx="1939954" cy="5982551"/>
            <a:chOff x="0" y="0"/>
            <a:chExt cx="1939952" cy="5982549"/>
          </a:xfrm>
        </p:grpSpPr>
        <p:sp>
          <p:nvSpPr>
            <p:cNvPr id="294" name="*"/>
            <p:cNvSpPr txBox="1"/>
            <p:nvPr/>
          </p:nvSpPr>
          <p:spPr>
            <a:xfrm>
              <a:off x="636341" y="0"/>
              <a:ext cx="1067779" cy="304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9300">
                  <a:solidFill>
                    <a:schemeClr val="accent5"/>
                  </a:solidFill>
                </a:defRPr>
              </a:lvl1pPr>
            </a:lstStyle>
            <a:p>
              <a:pPr/>
              <a:r>
                <a:t>*</a:t>
              </a:r>
            </a:p>
          </p:txBody>
        </p:sp>
        <p:grpSp>
          <p:nvGrpSpPr>
            <p:cNvPr id="299" name="Grouper"/>
            <p:cNvGrpSpPr/>
            <p:nvPr/>
          </p:nvGrpSpPr>
          <p:grpSpPr>
            <a:xfrm>
              <a:off x="-1" y="907598"/>
              <a:ext cx="1939954" cy="5074952"/>
              <a:chOff x="0" y="0"/>
              <a:chExt cx="1939952" cy="5074951"/>
            </a:xfrm>
          </p:grpSpPr>
          <p:sp>
            <p:nvSpPr>
              <p:cNvPr id="295" name="30"/>
              <p:cNvSpPr txBox="1"/>
              <p:nvPr/>
            </p:nvSpPr>
            <p:spPr>
              <a:xfrm>
                <a:off x="904180" y="4427251"/>
                <a:ext cx="62270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30</a:t>
                </a:r>
              </a:p>
            </p:txBody>
          </p:sp>
          <p:sp>
            <p:nvSpPr>
              <p:cNvPr id="296" name="Ministère…"/>
              <p:cNvSpPr txBox="1"/>
              <p:nvPr/>
            </p:nvSpPr>
            <p:spPr>
              <a:xfrm>
                <a:off x="400509" y="0"/>
                <a:ext cx="1539444" cy="1435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p>
              <a:p>
                <a:pPr>
                  <a:defRPr sz="2600">
                    <a:solidFill>
                      <a:schemeClr val="accent5"/>
                    </a:solidFill>
                  </a:defRPr>
                </a:pPr>
                <a:r>
                  <a:t>Ministère </a:t>
                </a:r>
              </a:p>
              <a:p>
                <a:pPr>
                  <a:defRPr sz="2600">
                    <a:solidFill>
                      <a:schemeClr val="accent5"/>
                    </a:solidFill>
                  </a:defRPr>
                </a:pPr>
                <a:r>
                  <a:t>de Jésus</a:t>
                </a:r>
              </a:p>
            </p:txBody>
          </p:sp>
          <p:sp>
            <p:nvSpPr>
              <p:cNvPr id="297" name="Ligne"/>
              <p:cNvSpPr/>
              <p:nvPr/>
            </p:nvSpPr>
            <p:spPr>
              <a:xfrm flipV="1">
                <a:off x="1215533" y="1200752"/>
                <a:ext cx="1" cy="3223567"/>
              </a:xfrm>
              <a:prstGeom prst="line">
                <a:avLst/>
              </a:prstGeom>
              <a:noFill/>
              <a:ln w="127000" cap="rnd">
                <a:solidFill>
                  <a:schemeClr val="accent1"/>
                </a:solidFill>
                <a:custDash>
                  <a:ds d="100000" sp="200000"/>
                </a:custDash>
                <a:round/>
              </a:ln>
              <a:effectLst>
                <a:outerShdw sx="100000" sy="100000" kx="0" ky="0" algn="b" rotWithShape="0" blurRad="38100" dist="25400" dir="5400000">
                  <a:srgbClr val="000000">
                    <a:alpha val="50000"/>
                  </a:srgbClr>
                </a:outerShdw>
              </a:effectLst>
            </p:spPr>
            <p:txBody>
              <a:bodyPr wrap="square" lIns="45718" tIns="45718" rIns="45718" bIns="45718" numCol="1" anchor="t">
                <a:noAutofit/>
              </a:bodyPr>
              <a:lstStyle/>
              <a:p>
                <a:pPr/>
              </a:p>
            </p:txBody>
          </p:sp>
          <p:sp>
            <p:nvSpPr>
              <p:cNvPr id="298" name="0"/>
              <p:cNvSpPr txBox="1"/>
              <p:nvPr/>
            </p:nvSpPr>
            <p:spPr>
              <a:xfrm>
                <a:off x="0" y="4427251"/>
                <a:ext cx="368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0</a:t>
                </a:r>
              </a:p>
            </p:txBody>
          </p:sp>
        </p:grpSp>
      </p:grpSp>
      <p:sp>
        <p:nvSpPr>
          <p:cNvPr id="301" name="Babylone"/>
          <p:cNvSpPr txBox="1"/>
          <p:nvPr/>
        </p:nvSpPr>
        <p:spPr>
          <a:xfrm rot="19798378">
            <a:off x="1338546" y="5186424"/>
            <a:ext cx="2055038" cy="657226"/>
          </a:xfrm>
          <a:prstGeom prst="rect">
            <a:avLst/>
          </a:prstGeom>
          <a:gradFill>
            <a:gsLst>
              <a:gs pos="0">
                <a:srgbClr val="CE2100"/>
              </a:gs>
              <a:gs pos="100000">
                <a:srgbClr val="FFA3A1"/>
              </a:gs>
            </a:gsLst>
            <a:lin ang="16200000"/>
          </a:gradFill>
          <a:ln>
            <a:solidFill>
              <a:srgbClr val="C82101"/>
            </a:solidFill>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Babylone</a:t>
            </a:r>
          </a:p>
        </p:txBody>
      </p:sp>
      <p:grpSp>
        <p:nvGrpSpPr>
          <p:cNvPr id="306" name="Grouper"/>
          <p:cNvGrpSpPr/>
          <p:nvPr/>
        </p:nvGrpSpPr>
        <p:grpSpPr>
          <a:xfrm>
            <a:off x="5264537" y="2926034"/>
            <a:ext cx="5610144" cy="6733993"/>
            <a:chOff x="0" y="0"/>
            <a:chExt cx="5610143" cy="6733992"/>
          </a:xfrm>
        </p:grpSpPr>
        <p:sp>
          <p:nvSpPr>
            <p:cNvPr id="302" name="330"/>
            <p:cNvSpPr txBox="1"/>
            <p:nvPr/>
          </p:nvSpPr>
          <p:spPr>
            <a:xfrm>
              <a:off x="-1" y="5672432"/>
              <a:ext cx="87691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330</a:t>
              </a:r>
            </a:p>
          </p:txBody>
        </p:sp>
        <p:grpSp>
          <p:nvGrpSpPr>
            <p:cNvPr id="305" name="Grouper"/>
            <p:cNvGrpSpPr/>
            <p:nvPr/>
          </p:nvGrpSpPr>
          <p:grpSpPr>
            <a:xfrm>
              <a:off x="190314" y="-1"/>
              <a:ext cx="5419830" cy="6733993"/>
              <a:chOff x="0" y="0"/>
              <a:chExt cx="5419828" cy="6733991"/>
            </a:xfrm>
          </p:grpSpPr>
          <p:sp>
            <p:nvSpPr>
              <p:cNvPr id="303" name="Alexandre"/>
              <p:cNvSpPr txBox="1"/>
              <p:nvPr/>
            </p:nvSpPr>
            <p:spPr>
              <a:xfrm>
                <a:off x="0" y="5692591"/>
                <a:ext cx="1613078"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p>
              <a:p>
                <a:pPr>
                  <a:defRPr sz="2600">
                    <a:solidFill>
                      <a:schemeClr val="accent1"/>
                    </a:solidFill>
                  </a:defRPr>
                </a:pPr>
                <a:r>
                  <a:t>Alexandre</a:t>
                </a:r>
              </a:p>
            </p:txBody>
          </p:sp>
          <p:sp>
            <p:nvSpPr>
              <p:cNvPr id="304" name="Grecs"/>
              <p:cNvSpPr txBox="1"/>
              <p:nvPr/>
            </p:nvSpPr>
            <p:spPr>
              <a:xfrm rot="19798378">
                <a:off x="433062" y="1249254"/>
                <a:ext cx="5169208" cy="657226"/>
              </a:xfrm>
              <a:prstGeom prst="rect">
                <a:avLst/>
              </a:prstGeom>
              <a:gradFill flip="none" rotWithShape="1">
                <a:gsLst>
                  <a:gs pos="0">
                    <a:srgbClr val="CE2100"/>
                  </a:gs>
                  <a:gs pos="100000">
                    <a:srgbClr val="FFA3A1"/>
                  </a:gs>
                </a:gsLst>
                <a:lin ang="16200000" scaled="0"/>
              </a:gradFill>
              <a:ln w="9525" cap="flat">
                <a:solidFill>
                  <a:srgbClr val="C82101"/>
                </a:solidFill>
                <a:prstDash val="solid"/>
                <a:round/>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FFFF"/>
                    </a:solidFill>
                  </a:defRPr>
                </a:lvl1pPr>
              </a:lstStyle>
              <a:p>
                <a:pPr/>
                <a:r>
                  <a:t>Grecs</a:t>
                </a:r>
              </a:p>
            </p:txBody>
          </p:sp>
        </p:grpSp>
      </p:grpSp>
      <p:grpSp>
        <p:nvGrpSpPr>
          <p:cNvPr id="309" name="Grouper"/>
          <p:cNvGrpSpPr/>
          <p:nvPr/>
        </p:nvGrpSpPr>
        <p:grpSpPr>
          <a:xfrm>
            <a:off x="7430613" y="8599423"/>
            <a:ext cx="2867178" cy="1041401"/>
            <a:chOff x="0" y="0"/>
            <a:chExt cx="2867177" cy="1041400"/>
          </a:xfrm>
        </p:grpSpPr>
        <p:sp>
          <p:nvSpPr>
            <p:cNvPr id="307" name="Judas Macchabée"/>
            <p:cNvSpPr txBox="1"/>
            <p:nvPr/>
          </p:nvSpPr>
          <p:spPr>
            <a:xfrm>
              <a:off x="-1" y="0"/>
              <a:ext cx="2867179"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p>
            <a:p>
              <a:pPr>
                <a:defRPr sz="2600">
                  <a:solidFill>
                    <a:schemeClr val="accent1"/>
                  </a:solidFill>
                </a:defRPr>
              </a:pPr>
              <a:r>
                <a:t>Judas Macchabée</a:t>
              </a:r>
            </a:p>
          </p:txBody>
        </p:sp>
        <p:sp>
          <p:nvSpPr>
            <p:cNvPr id="308" name="168"/>
            <p:cNvSpPr txBox="1"/>
            <p:nvPr/>
          </p:nvSpPr>
          <p:spPr>
            <a:xfrm>
              <a:off x="1331186" y="0"/>
              <a:ext cx="87691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168</a:t>
              </a:r>
            </a:p>
          </p:txBody>
        </p:sp>
      </p:grpSp>
      <p:grpSp>
        <p:nvGrpSpPr>
          <p:cNvPr id="313" name="Grouper"/>
          <p:cNvGrpSpPr/>
          <p:nvPr/>
        </p:nvGrpSpPr>
        <p:grpSpPr>
          <a:xfrm>
            <a:off x="9228393" y="2757389"/>
            <a:ext cx="3890462" cy="6868986"/>
            <a:chOff x="0" y="0"/>
            <a:chExt cx="3890460" cy="6868984"/>
          </a:xfrm>
        </p:grpSpPr>
        <p:sp>
          <p:nvSpPr>
            <p:cNvPr id="310" name="Romains"/>
            <p:cNvSpPr txBox="1"/>
            <p:nvPr/>
          </p:nvSpPr>
          <p:spPr>
            <a:xfrm rot="19798378">
              <a:off x="-49196" y="968416"/>
              <a:ext cx="4046777" cy="657226"/>
            </a:xfrm>
            <a:prstGeom prst="rect">
              <a:avLst/>
            </a:prstGeom>
            <a:gradFill flip="none" rotWithShape="1">
              <a:gsLst>
                <a:gs pos="0">
                  <a:srgbClr val="FFBDAA"/>
                </a:gs>
                <a:gs pos="35000">
                  <a:srgbClr val="FFD0C3"/>
                </a:gs>
                <a:gs pos="100000">
                  <a:srgbClr val="FFEDE8"/>
                </a:gs>
              </a:gsLst>
              <a:lin ang="16200000" scaled="0"/>
            </a:gradFill>
            <a:ln w="9525" cap="flat">
              <a:solidFill>
                <a:srgbClr val="DE670B"/>
              </a:solidFill>
              <a:prstDash val="solid"/>
              <a:round/>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r>
                <a:t>Romains</a:t>
              </a:r>
            </a:p>
          </p:txBody>
        </p:sp>
        <p:sp>
          <p:nvSpPr>
            <p:cNvPr id="311" name="Hasmonéens"/>
            <p:cNvSpPr txBox="1"/>
            <p:nvPr/>
          </p:nvSpPr>
          <p:spPr>
            <a:xfrm>
              <a:off x="1136052" y="5827584"/>
              <a:ext cx="2059509" cy="1041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p>
            <a:p>
              <a:pPr>
                <a:defRPr sz="2600">
                  <a:solidFill>
                    <a:schemeClr val="accent1"/>
                  </a:solidFill>
                </a:defRPr>
              </a:pPr>
              <a:r>
                <a:t>Hasmonéens</a:t>
              </a:r>
            </a:p>
          </p:txBody>
        </p:sp>
        <p:sp>
          <p:nvSpPr>
            <p:cNvPr id="312" name="Judaïsation partielle"/>
            <p:cNvSpPr txBox="1"/>
            <p:nvPr/>
          </p:nvSpPr>
          <p:spPr>
            <a:xfrm>
              <a:off x="0" y="5180191"/>
              <a:ext cx="3724603" cy="339726"/>
            </a:xfrm>
            <a:prstGeom prst="rect">
              <a:avLst/>
            </a:prstGeom>
            <a:solidFill>
              <a:schemeClr val="accent2">
                <a:hueOff val="-2473792"/>
                <a:satOff val="-50209"/>
                <a:lumOff val="23543"/>
              </a:schemeClr>
            </a:solidFill>
            <a:ln w="9525" cap="flat">
              <a:solidFill>
                <a:srgbClr val="DE670B"/>
              </a:solidFill>
              <a:prstDash val="solid"/>
              <a:round/>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500"/>
              </a:lvl1pPr>
            </a:lstStyle>
            <a:p>
              <a:pPr/>
              <a:r>
                <a:t>Judaïsation partielle</a:t>
              </a:r>
            </a:p>
          </p:txBody>
        </p:sp>
      </p:grpSp>
      <p:grpSp>
        <p:nvGrpSpPr>
          <p:cNvPr id="316" name="Grouper"/>
          <p:cNvGrpSpPr/>
          <p:nvPr/>
        </p:nvGrpSpPr>
        <p:grpSpPr>
          <a:xfrm>
            <a:off x="3660237" y="4487896"/>
            <a:ext cx="2041031" cy="4731856"/>
            <a:chOff x="0" y="0"/>
            <a:chExt cx="2041030" cy="4731855"/>
          </a:xfrm>
        </p:grpSpPr>
        <p:sp>
          <p:nvSpPr>
            <p:cNvPr id="314" name="Perses"/>
            <p:cNvSpPr txBox="1"/>
            <p:nvPr/>
          </p:nvSpPr>
          <p:spPr>
            <a:xfrm rot="19798378">
              <a:off x="31735" y="450690"/>
              <a:ext cx="1977560" cy="657226"/>
            </a:xfrm>
            <a:prstGeom prst="rect">
              <a:avLst/>
            </a:prstGeom>
            <a:gradFill flip="none" rotWithShape="1">
              <a:gsLst>
                <a:gs pos="0">
                  <a:srgbClr val="CE2100"/>
                </a:gs>
                <a:gs pos="100000">
                  <a:srgbClr val="FFA3A1"/>
                </a:gs>
              </a:gsLst>
              <a:lin ang="16200000" scaled="0"/>
            </a:gradFill>
            <a:ln w="9525" cap="flat">
              <a:solidFill>
                <a:srgbClr val="C82101"/>
              </a:solidFill>
              <a:prstDash val="solid"/>
              <a:round/>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a:solidFill>
                    <a:srgbClr val="FFFFFF"/>
                  </a:solidFill>
                </a:defRPr>
              </a:lvl1pPr>
            </a:lstStyle>
            <a:p>
              <a:pPr/>
              <a:r>
                <a:t>Perses</a:t>
              </a:r>
            </a:p>
          </p:txBody>
        </p:sp>
        <p:sp>
          <p:nvSpPr>
            <p:cNvPr id="315" name="538"/>
            <p:cNvSpPr txBox="1"/>
            <p:nvPr/>
          </p:nvSpPr>
          <p:spPr>
            <a:xfrm>
              <a:off x="149077" y="4084154"/>
              <a:ext cx="87691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538</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6"/>
                                        </p:tgtEl>
                                        <p:attrNameLst>
                                          <p:attrName>style.visibility</p:attrName>
                                        </p:attrNameLst>
                                      </p:cBhvr>
                                      <p:to>
                                        <p:strVal val="visible"/>
                                      </p:to>
                                    </p:set>
                                    <p:animEffect filter="dissolve" transition="in">
                                      <p:cBhvr>
                                        <p:cTn id="7" dur="1500"/>
                                        <p:tgtEl>
                                          <p:spTgt spid="316"/>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06"/>
                                        </p:tgtEl>
                                        <p:attrNameLst>
                                          <p:attrName>style.visibility</p:attrName>
                                        </p:attrNameLst>
                                      </p:cBhvr>
                                      <p:to>
                                        <p:strVal val="visible"/>
                                      </p:to>
                                    </p:set>
                                    <p:animEffect filter="fade" transition="in">
                                      <p:cBhvr>
                                        <p:cTn id="12" dur="10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84"/>
                                        </p:tgtEl>
                                        <p:attrNameLst>
                                          <p:attrName>style.visibility</p:attrName>
                                        </p:attrNameLst>
                                      </p:cBhvr>
                                      <p:to>
                                        <p:strVal val="visible"/>
                                      </p:to>
                                    </p:set>
                                    <p:animEffect filter="fade" transition="in">
                                      <p:cBhvr>
                                        <p:cTn id="17" dur="1000"/>
                                        <p:tgtEl>
                                          <p:spTgt spid="28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309"/>
                                        </p:tgtEl>
                                        <p:attrNameLst>
                                          <p:attrName>style.visibility</p:attrName>
                                        </p:attrNameLst>
                                      </p:cBhvr>
                                      <p:to>
                                        <p:strVal val="visible"/>
                                      </p:to>
                                    </p:set>
                                    <p:animEffect filter="fade" transition="in">
                                      <p:cBhvr>
                                        <p:cTn id="22" dur="1000"/>
                                        <p:tgtEl>
                                          <p:spTgt spid="30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313"/>
                                        </p:tgtEl>
                                        <p:attrNameLst>
                                          <p:attrName>style.visibility</p:attrName>
                                        </p:attrNameLst>
                                      </p:cBhvr>
                                      <p:to>
                                        <p:strVal val="visible"/>
                                      </p:to>
                                    </p:set>
                                    <p:animEffect filter="fade" transition="in">
                                      <p:cBhvr>
                                        <p:cTn id="27" dur="1000"/>
                                        <p:tgtEl>
                                          <p:spTgt spid="31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300"/>
                                        </p:tgtEl>
                                        <p:attrNameLst>
                                          <p:attrName>style.visibility</p:attrName>
                                        </p:attrNameLst>
                                      </p:cBhvr>
                                      <p:to>
                                        <p:strVal val="visible"/>
                                      </p:to>
                                    </p:set>
                                    <p:animEffect filter="fade" transition="in">
                                      <p:cBhvr>
                                        <p:cTn id="32"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3" grpId="5"/>
      <p:bldP build="whole" bldLvl="1" animBg="1" rev="0" advAuto="0" spid="300" grpId="6"/>
      <p:bldP build="whole" bldLvl="1" animBg="1" rev="0" advAuto="0" spid="316" grpId="1"/>
      <p:bldP build="whole" bldLvl="1" animBg="1" rev="0" advAuto="0" spid="306" grpId="2"/>
      <p:bldP build="whole" bldLvl="1" animBg="1" rev="0" advAuto="0" spid="309" grpId="4"/>
      <p:bldP build="whole" bldLvl="1" animBg="1" rev="0" advAuto="0" spid="284" grpId="3"/>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18" name="IMG_3674.jpeg" descr="IMG_3674.jpeg"/>
          <p:cNvPicPr>
            <a:picLocks noChangeAspect="1"/>
          </p:cNvPicPr>
          <p:nvPr/>
        </p:nvPicPr>
        <p:blipFill>
          <a:blip r:embed="rId2">
            <a:extLst/>
          </a:blip>
          <a:stretch>
            <a:fillRect/>
          </a:stretch>
        </p:blipFill>
        <p:spPr>
          <a:xfrm>
            <a:off x="4062314" y="0"/>
            <a:ext cx="5832124" cy="975360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20" name="IMG_3652.jpeg" descr="IMG_3652.jpeg"/>
          <p:cNvPicPr>
            <a:picLocks noChangeAspect="1"/>
          </p:cNvPicPr>
          <p:nvPr/>
        </p:nvPicPr>
        <p:blipFill>
          <a:blip r:embed="rId2">
            <a:extLst/>
          </a:blip>
          <a:stretch>
            <a:fillRect/>
          </a:stretch>
        </p:blipFill>
        <p:spPr>
          <a:xfrm>
            <a:off x="3317771" y="428091"/>
            <a:ext cx="6964390" cy="8509615"/>
          </a:xfrm>
          <a:prstGeom prst="rect">
            <a:avLst/>
          </a:prstGeom>
          <a:ln w="12700">
            <a:miter lim="400000"/>
          </a:ln>
        </p:spPr>
      </p:pic>
      <p:sp>
        <p:nvSpPr>
          <p:cNvPr id="321" name="Territoires hellénisés"/>
          <p:cNvSpPr txBox="1"/>
          <p:nvPr>
            <p:ph type="title" idx="4294967295"/>
          </p:nvPr>
        </p:nvSpPr>
        <p:spPr>
          <a:xfrm>
            <a:off x="10750802" y="1760170"/>
            <a:ext cx="2053968" cy="1620999"/>
          </a:xfrm>
          <a:prstGeom prst="rect">
            <a:avLst/>
          </a:prstGeom>
        </p:spPr>
        <p:txBody>
          <a:bodyPr/>
          <a:lstStyle>
            <a:lvl1pPr defTabSz="525779">
              <a:defRPr b="0" sz="3420">
                <a:solidFill>
                  <a:schemeClr val="accent1"/>
                </a:solidFill>
                <a:latin typeface="+mn-lt"/>
                <a:ea typeface="+mn-ea"/>
                <a:cs typeface="+mn-cs"/>
                <a:sym typeface="Helvetica Light"/>
              </a:defRPr>
            </a:lvl1pPr>
          </a:lstStyle>
          <a:p>
            <a:pPr/>
            <a:r>
              <a:t>Territoires hellénisés </a:t>
            </a:r>
          </a:p>
        </p:txBody>
      </p:sp>
      <p:grpSp>
        <p:nvGrpSpPr>
          <p:cNvPr id="327" name="Grouper"/>
          <p:cNvGrpSpPr/>
          <p:nvPr/>
        </p:nvGrpSpPr>
        <p:grpSpPr>
          <a:xfrm>
            <a:off x="643638" y="964956"/>
            <a:ext cx="7316717" cy="8000157"/>
            <a:chOff x="0" y="0"/>
            <a:chExt cx="7316716" cy="8000155"/>
          </a:xfrm>
        </p:grpSpPr>
        <p:sp>
          <p:nvSpPr>
            <p:cNvPr id="322" name="Ovale"/>
            <p:cNvSpPr/>
            <p:nvPr/>
          </p:nvSpPr>
          <p:spPr>
            <a:xfrm rot="1304674">
              <a:off x="5290942" y="150483"/>
              <a:ext cx="1376950" cy="2939359"/>
            </a:xfrm>
            <a:prstGeom prst="ellipse">
              <a:avLst/>
            </a:prstGeom>
            <a:noFill/>
            <a:ln w="50800" cap="flat">
              <a:solidFill>
                <a:schemeClr val="accent5">
                  <a:hueOff val="-444211"/>
                  <a:satOff val="-14915"/>
                  <a:lumOff val="22857"/>
                </a:scheme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23" name="Ovale"/>
            <p:cNvSpPr/>
            <p:nvPr/>
          </p:nvSpPr>
          <p:spPr>
            <a:xfrm rot="11425582">
              <a:off x="4261591" y="3677048"/>
              <a:ext cx="2705360" cy="4112262"/>
            </a:xfrm>
            <a:prstGeom prst="ellipse">
              <a:avLst/>
            </a:prstGeom>
            <a:noFill/>
            <a:ln w="50800" cap="flat">
              <a:solidFill>
                <a:schemeClr val="accent5">
                  <a:hueOff val="-444211"/>
                  <a:satOff val="-14915"/>
                  <a:lumOff val="22857"/>
                </a:schemeClr>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24" name="Territoire sous influence judaïque"/>
            <p:cNvSpPr txBox="1"/>
            <p:nvPr/>
          </p:nvSpPr>
          <p:spPr>
            <a:xfrm>
              <a:off x="0" y="329774"/>
              <a:ext cx="2053968" cy="1620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p>
              <a:pPr defTabSz="385572">
                <a:defRPr sz="2508">
                  <a:solidFill>
                    <a:schemeClr val="accent1"/>
                  </a:solidFill>
                </a:defRPr>
              </a:pPr>
              <a:r>
                <a:rPr>
                  <a:solidFill>
                    <a:schemeClr val="accent5"/>
                  </a:solidFill>
                </a:rPr>
                <a:t>Territoire sous influence judaïque</a:t>
              </a:r>
              <a:r>
                <a:t> </a:t>
              </a:r>
            </a:p>
          </p:txBody>
        </p:sp>
        <p:sp>
          <p:nvSpPr>
            <p:cNvPr id="325" name="Ligne"/>
            <p:cNvSpPr/>
            <p:nvPr/>
          </p:nvSpPr>
          <p:spPr>
            <a:xfrm>
              <a:off x="1770273" y="1373718"/>
              <a:ext cx="3131386" cy="4058272"/>
            </a:xfrm>
            <a:prstGeom prst="line">
              <a:avLst/>
            </a:prstGeom>
            <a:noFill/>
            <a:ln w="25400" cap="flat">
              <a:solidFill>
                <a:schemeClr val="accent5">
                  <a:hueOff val="-444211"/>
                  <a:satOff val="-14915"/>
                  <a:lumOff val="22857"/>
                </a:schemeClr>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26" name="Ligne"/>
            <p:cNvSpPr/>
            <p:nvPr/>
          </p:nvSpPr>
          <p:spPr>
            <a:xfrm>
              <a:off x="1897272" y="1307052"/>
              <a:ext cx="3526840" cy="460831"/>
            </a:xfrm>
            <a:prstGeom prst="line">
              <a:avLst/>
            </a:prstGeom>
            <a:noFill/>
            <a:ln w="25400" cap="flat">
              <a:solidFill>
                <a:schemeClr val="accent5">
                  <a:hueOff val="-444211"/>
                  <a:satOff val="-14915"/>
                  <a:lumOff val="22857"/>
                </a:schemeClr>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332" name="Grouper"/>
          <p:cNvGrpSpPr/>
          <p:nvPr/>
        </p:nvGrpSpPr>
        <p:grpSpPr>
          <a:xfrm>
            <a:off x="4766053" y="217799"/>
            <a:ext cx="6225015" cy="6528082"/>
            <a:chOff x="0" y="0"/>
            <a:chExt cx="6225013" cy="6528081"/>
          </a:xfrm>
        </p:grpSpPr>
        <p:sp>
          <p:nvSpPr>
            <p:cNvPr id="328" name="Ovale"/>
            <p:cNvSpPr/>
            <p:nvPr/>
          </p:nvSpPr>
          <p:spPr>
            <a:xfrm rot="1304674">
              <a:off x="260999" y="2875648"/>
              <a:ext cx="2633855" cy="1914901"/>
            </a:xfrm>
            <a:prstGeom prst="ellipse">
              <a:avLst/>
            </a:prstGeom>
            <a:noFill/>
            <a:ln w="50800" cap="flat">
              <a:solidFill>
                <a:schemeClr val="accent1"/>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29" name="Ovale"/>
            <p:cNvSpPr/>
            <p:nvPr/>
          </p:nvSpPr>
          <p:spPr>
            <a:xfrm rot="21024441">
              <a:off x="2825804" y="122644"/>
              <a:ext cx="1999128" cy="6282793"/>
            </a:xfrm>
            <a:prstGeom prst="ellipse">
              <a:avLst/>
            </a:prstGeom>
            <a:noFill/>
            <a:ln w="50800" cap="flat">
              <a:solidFill>
                <a:schemeClr val="accent1"/>
              </a:solidFill>
              <a:prstDash val="solid"/>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sp>
          <p:nvSpPr>
            <p:cNvPr id="330" name="Ligne"/>
            <p:cNvSpPr/>
            <p:nvPr/>
          </p:nvSpPr>
          <p:spPr>
            <a:xfrm flipH="1">
              <a:off x="2333303" y="2817364"/>
              <a:ext cx="3891711" cy="1235780"/>
            </a:xfrm>
            <a:prstGeom prst="line">
              <a:avLst/>
            </a:prstGeom>
            <a:noFill/>
            <a:ln w="25400" cap="flat">
              <a:solidFill>
                <a:schemeClr val="accent1"/>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331" name="Ligne"/>
            <p:cNvSpPr/>
            <p:nvPr/>
          </p:nvSpPr>
          <p:spPr>
            <a:xfrm flipH="1">
              <a:off x="3963023" y="2266776"/>
              <a:ext cx="2179841" cy="553308"/>
            </a:xfrm>
            <a:prstGeom prst="line">
              <a:avLst/>
            </a:prstGeom>
            <a:noFill/>
            <a:ln w="25400" cap="flat">
              <a:solidFill>
                <a:schemeClr val="accent1"/>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32"/>
                                        </p:tgtEl>
                                        <p:attrNameLst>
                                          <p:attrName>style.visibility</p:attrName>
                                        </p:attrNameLst>
                                      </p:cBhvr>
                                      <p:to>
                                        <p:strVal val="visible"/>
                                      </p:to>
                                    </p:set>
                                    <p:animEffect filter="fade" transition="in">
                                      <p:cBhvr>
                                        <p:cTn id="7" dur="10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27"/>
                                        </p:tgtEl>
                                        <p:attrNameLst>
                                          <p:attrName>style.visibility</p:attrName>
                                        </p:attrNameLst>
                                      </p:cBhvr>
                                      <p:to>
                                        <p:strVal val="visible"/>
                                      </p:to>
                                    </p:set>
                                    <p:animEffect filter="fade" transition="in">
                                      <p:cBhvr>
                                        <p:cTn id="12"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2" grpId="1"/>
      <p:bldP build="whole" bldLvl="1" animBg="1" rev="0" advAuto="0" spid="327" grpId="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4" name="IMG_1257.jpeg" descr="IMG_1257.jpeg"/>
          <p:cNvPicPr>
            <a:picLocks noChangeAspect="1"/>
          </p:cNvPicPr>
          <p:nvPr/>
        </p:nvPicPr>
        <p:blipFill>
          <a:blip r:embed="rId2">
            <a:extLst/>
          </a:blip>
          <a:stretch>
            <a:fillRect/>
          </a:stretch>
        </p:blipFill>
        <p:spPr>
          <a:xfrm>
            <a:off x="799829" y="648437"/>
            <a:ext cx="10964618" cy="7854393"/>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28 Janvier 24"/>
          <p:cNvSpPr txBox="1"/>
          <p:nvPr>
            <p:ph type="ctrTitle"/>
          </p:nvPr>
        </p:nvSpPr>
        <p:spPr>
          <a:xfrm>
            <a:off x="3167427" y="-852086"/>
            <a:ext cx="11640658" cy="1835746"/>
          </a:xfrm>
          <a:prstGeom prst="rect">
            <a:avLst/>
          </a:prstGeom>
        </p:spPr>
        <p:txBody>
          <a:bodyPr/>
          <a:lstStyle>
            <a:lvl1pPr>
              <a:defRPr b="0" sz="3800">
                <a:solidFill>
                  <a:srgbClr val="000000"/>
                </a:solidFill>
                <a:latin typeface="+mn-lt"/>
                <a:ea typeface="+mn-ea"/>
                <a:cs typeface="+mn-cs"/>
                <a:sym typeface="Helvetica Light"/>
              </a:defRPr>
            </a:lvl1pPr>
          </a:lstStyle>
          <a:p>
            <a:pPr/>
            <a:r>
              <a:t>28 Janvier 24</a:t>
            </a:r>
          </a:p>
        </p:txBody>
      </p:sp>
      <p:sp>
        <p:nvSpPr>
          <p:cNvPr id="156" name="Marc 9:14-29"/>
          <p:cNvSpPr txBox="1"/>
          <p:nvPr/>
        </p:nvSpPr>
        <p:spPr>
          <a:xfrm>
            <a:off x="7575236" y="8569978"/>
            <a:ext cx="282504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473792"/>
                    <a:satOff val="-50209"/>
                    <a:lumOff val="23543"/>
                  </a:schemeClr>
                </a:solidFill>
              </a:defRPr>
            </a:lvl1pPr>
          </a:lstStyle>
          <a:p>
            <a:pPr/>
            <a:r>
              <a:t>Marc 9:14-29</a:t>
            </a:r>
          </a:p>
        </p:txBody>
      </p:sp>
      <p:sp>
        <p:nvSpPr>
          <p:cNvPr id="157" name="@pierresolodky"/>
          <p:cNvSpPr txBox="1"/>
          <p:nvPr/>
        </p:nvSpPr>
        <p:spPr>
          <a:xfrm>
            <a:off x="10908923" y="9164622"/>
            <a:ext cx="167746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@pierresolodky</a:t>
            </a:r>
          </a:p>
        </p:txBody>
      </p:sp>
      <p:pic>
        <p:nvPicPr>
          <p:cNvPr id="158" name="Unknown.jpeg" descr="Unknown.jpeg"/>
          <p:cNvPicPr>
            <a:picLocks noChangeAspect="1"/>
          </p:cNvPicPr>
          <p:nvPr/>
        </p:nvPicPr>
        <p:blipFill>
          <a:blip r:embed="rId2">
            <a:extLst/>
          </a:blip>
          <a:stretch>
            <a:fillRect/>
          </a:stretch>
        </p:blipFill>
        <p:spPr>
          <a:xfrm>
            <a:off x="1596700" y="1059019"/>
            <a:ext cx="2489201" cy="3276601"/>
          </a:xfrm>
          <a:prstGeom prst="rect">
            <a:avLst/>
          </a:prstGeom>
          <a:ln w="12700">
            <a:miter lim="400000"/>
          </a:ln>
        </p:spPr>
      </p:pic>
      <p:pic>
        <p:nvPicPr>
          <p:cNvPr id="159" name="element-conception-logo-montagne-graphique-simple-doodle-isole-voyage-nature-croquis-etiquette-modele-grunge-colline-randonnee-concept-illustration-vectorielle-rock-noir-ombre-forme-pictogramme-imprimer_550143-786.jpg.avif" descr="element-conception-logo-montagne-graphique-simple-doodle-isole-voyage-nature-croquis-etiquette-modele-grunge-colline-randonnee-concept-illustration-vectorielle-rock-noir-ombre-forme-pictogramme-imprimer_550143-786.jpg.avif"/>
          <p:cNvPicPr>
            <a:picLocks noChangeAspect="1"/>
          </p:cNvPicPr>
          <p:nvPr/>
        </p:nvPicPr>
        <p:blipFill>
          <a:blip r:embed="rId3">
            <a:extLst/>
          </a:blip>
          <a:srcRect l="828" t="23910" r="3" b="0"/>
          <a:stretch>
            <a:fillRect/>
          </a:stretch>
        </p:blipFill>
        <p:spPr>
          <a:xfrm>
            <a:off x="126773" y="3503864"/>
            <a:ext cx="5093876" cy="3040603"/>
          </a:xfrm>
          <a:custGeom>
            <a:avLst/>
            <a:gdLst/>
            <a:ahLst/>
            <a:cxnLst>
              <a:cxn ang="0">
                <a:pos x="wd2" y="hd2"/>
              </a:cxn>
              <a:cxn ang="5400000">
                <a:pos x="wd2" y="hd2"/>
              </a:cxn>
              <a:cxn ang="10800000">
                <a:pos x="wd2" y="hd2"/>
              </a:cxn>
              <a:cxn ang="16200000">
                <a:pos x="wd2" y="hd2"/>
              </a:cxn>
            </a:cxnLst>
            <a:rect l="0" t="0" r="r" b="b"/>
            <a:pathLst>
              <a:path w="21452" h="21555" fill="norm" stroke="1" extrusionOk="0">
                <a:moveTo>
                  <a:pt x="14591" y="4"/>
                </a:moveTo>
                <a:cubicBezTo>
                  <a:pt x="14353" y="53"/>
                  <a:pt x="14051" y="553"/>
                  <a:pt x="13672" y="1509"/>
                </a:cubicBezTo>
                <a:cubicBezTo>
                  <a:pt x="13324" y="2385"/>
                  <a:pt x="12497" y="3980"/>
                  <a:pt x="12039" y="4657"/>
                </a:cubicBezTo>
                <a:cubicBezTo>
                  <a:pt x="11838" y="4955"/>
                  <a:pt x="11582" y="5463"/>
                  <a:pt x="11471" y="5783"/>
                </a:cubicBezTo>
                <a:cubicBezTo>
                  <a:pt x="11244" y="6437"/>
                  <a:pt x="11025" y="6698"/>
                  <a:pt x="10627" y="6790"/>
                </a:cubicBezTo>
                <a:lnTo>
                  <a:pt x="10354" y="6852"/>
                </a:lnTo>
                <a:lnTo>
                  <a:pt x="10124" y="6312"/>
                </a:lnTo>
                <a:cubicBezTo>
                  <a:pt x="9997" y="6015"/>
                  <a:pt x="9814" y="5472"/>
                  <a:pt x="9716" y="5105"/>
                </a:cubicBezTo>
                <a:cubicBezTo>
                  <a:pt x="9576" y="4578"/>
                  <a:pt x="9394" y="4187"/>
                  <a:pt x="8850" y="3245"/>
                </a:cubicBezTo>
                <a:cubicBezTo>
                  <a:pt x="8289" y="2273"/>
                  <a:pt x="8138" y="1943"/>
                  <a:pt x="8033" y="1470"/>
                </a:cubicBezTo>
                <a:cubicBezTo>
                  <a:pt x="7962" y="1150"/>
                  <a:pt x="7902" y="848"/>
                  <a:pt x="7902" y="800"/>
                </a:cubicBezTo>
                <a:cubicBezTo>
                  <a:pt x="7902" y="752"/>
                  <a:pt x="7803" y="568"/>
                  <a:pt x="7682" y="389"/>
                </a:cubicBezTo>
                <a:cubicBezTo>
                  <a:pt x="7508" y="133"/>
                  <a:pt x="7430" y="77"/>
                  <a:pt x="7304" y="130"/>
                </a:cubicBezTo>
                <a:cubicBezTo>
                  <a:pt x="7022" y="249"/>
                  <a:pt x="6887" y="568"/>
                  <a:pt x="6624" y="1751"/>
                </a:cubicBezTo>
                <a:cubicBezTo>
                  <a:pt x="6556" y="2058"/>
                  <a:pt x="6459" y="2369"/>
                  <a:pt x="6408" y="2440"/>
                </a:cubicBezTo>
                <a:cubicBezTo>
                  <a:pt x="6357" y="2511"/>
                  <a:pt x="6277" y="2723"/>
                  <a:pt x="6229" y="2913"/>
                </a:cubicBezTo>
                <a:cubicBezTo>
                  <a:pt x="6097" y="3445"/>
                  <a:pt x="5433" y="4951"/>
                  <a:pt x="4954" y="5805"/>
                </a:cubicBezTo>
                <a:cubicBezTo>
                  <a:pt x="4104" y="7321"/>
                  <a:pt x="3588" y="8775"/>
                  <a:pt x="3315" y="10417"/>
                </a:cubicBezTo>
                <a:cubicBezTo>
                  <a:pt x="3087" y="11784"/>
                  <a:pt x="2843" y="12549"/>
                  <a:pt x="2317" y="13548"/>
                </a:cubicBezTo>
                <a:cubicBezTo>
                  <a:pt x="2064" y="14028"/>
                  <a:pt x="1790" y="14587"/>
                  <a:pt x="1710" y="14791"/>
                </a:cubicBezTo>
                <a:cubicBezTo>
                  <a:pt x="1424" y="15522"/>
                  <a:pt x="670" y="17012"/>
                  <a:pt x="340" y="17495"/>
                </a:cubicBezTo>
                <a:cubicBezTo>
                  <a:pt x="-148" y="18210"/>
                  <a:pt x="-95" y="18611"/>
                  <a:pt x="403" y="17976"/>
                </a:cubicBezTo>
                <a:cubicBezTo>
                  <a:pt x="534" y="17809"/>
                  <a:pt x="661" y="17674"/>
                  <a:pt x="686" y="17672"/>
                </a:cubicBezTo>
                <a:cubicBezTo>
                  <a:pt x="930" y="17657"/>
                  <a:pt x="2857" y="14431"/>
                  <a:pt x="3214" y="13438"/>
                </a:cubicBezTo>
                <a:cubicBezTo>
                  <a:pt x="3325" y="13131"/>
                  <a:pt x="3519" y="12356"/>
                  <a:pt x="3646" y="11716"/>
                </a:cubicBezTo>
                <a:cubicBezTo>
                  <a:pt x="3928" y="10292"/>
                  <a:pt x="4045" y="9894"/>
                  <a:pt x="4530" y="8720"/>
                </a:cubicBezTo>
                <a:cubicBezTo>
                  <a:pt x="4738" y="8214"/>
                  <a:pt x="5068" y="7364"/>
                  <a:pt x="5260" y="6829"/>
                </a:cubicBezTo>
                <a:cubicBezTo>
                  <a:pt x="5452" y="6295"/>
                  <a:pt x="5778" y="5487"/>
                  <a:pt x="5985" y="5037"/>
                </a:cubicBezTo>
                <a:cubicBezTo>
                  <a:pt x="6192" y="4587"/>
                  <a:pt x="6454" y="3990"/>
                  <a:pt x="6567" y="3709"/>
                </a:cubicBezTo>
                <a:cubicBezTo>
                  <a:pt x="6885" y="2918"/>
                  <a:pt x="7376" y="2012"/>
                  <a:pt x="7434" y="2111"/>
                </a:cubicBezTo>
                <a:cubicBezTo>
                  <a:pt x="7464" y="2161"/>
                  <a:pt x="7419" y="2428"/>
                  <a:pt x="7331" y="2722"/>
                </a:cubicBezTo>
                <a:cubicBezTo>
                  <a:pt x="7213" y="3113"/>
                  <a:pt x="7174" y="3398"/>
                  <a:pt x="7174" y="3870"/>
                </a:cubicBezTo>
                <a:cubicBezTo>
                  <a:pt x="7174" y="4495"/>
                  <a:pt x="7173" y="4497"/>
                  <a:pt x="6855" y="4992"/>
                </a:cubicBezTo>
                <a:cubicBezTo>
                  <a:pt x="6549" y="5467"/>
                  <a:pt x="6535" y="5511"/>
                  <a:pt x="6530" y="6030"/>
                </a:cubicBezTo>
                <a:cubicBezTo>
                  <a:pt x="6524" y="6766"/>
                  <a:pt x="6418" y="7245"/>
                  <a:pt x="6138" y="7817"/>
                </a:cubicBezTo>
                <a:cubicBezTo>
                  <a:pt x="6007" y="8082"/>
                  <a:pt x="5886" y="8425"/>
                  <a:pt x="5865" y="8582"/>
                </a:cubicBezTo>
                <a:cubicBezTo>
                  <a:pt x="5831" y="8846"/>
                  <a:pt x="5436" y="9485"/>
                  <a:pt x="5309" y="9485"/>
                </a:cubicBezTo>
                <a:cubicBezTo>
                  <a:pt x="5278" y="9485"/>
                  <a:pt x="5096" y="9743"/>
                  <a:pt x="4904" y="10056"/>
                </a:cubicBezTo>
                <a:cubicBezTo>
                  <a:pt x="4658" y="10458"/>
                  <a:pt x="4532" y="10599"/>
                  <a:pt x="4481" y="10529"/>
                </a:cubicBezTo>
                <a:cubicBezTo>
                  <a:pt x="4429" y="10458"/>
                  <a:pt x="4338" y="10614"/>
                  <a:pt x="4157" y="11083"/>
                </a:cubicBezTo>
                <a:cubicBezTo>
                  <a:pt x="3998" y="11497"/>
                  <a:pt x="3936" y="11736"/>
                  <a:pt x="3988" y="11736"/>
                </a:cubicBezTo>
                <a:cubicBezTo>
                  <a:pt x="4034" y="11736"/>
                  <a:pt x="4114" y="11600"/>
                  <a:pt x="4165" y="11432"/>
                </a:cubicBezTo>
                <a:cubicBezTo>
                  <a:pt x="4274" y="11079"/>
                  <a:pt x="4525" y="10769"/>
                  <a:pt x="4622" y="10869"/>
                </a:cubicBezTo>
                <a:cubicBezTo>
                  <a:pt x="4665" y="10915"/>
                  <a:pt x="4633" y="11093"/>
                  <a:pt x="4526" y="11398"/>
                </a:cubicBezTo>
                <a:cubicBezTo>
                  <a:pt x="4419" y="11708"/>
                  <a:pt x="4385" y="11892"/>
                  <a:pt x="4426" y="11961"/>
                </a:cubicBezTo>
                <a:cubicBezTo>
                  <a:pt x="4467" y="12030"/>
                  <a:pt x="4460" y="12178"/>
                  <a:pt x="4403" y="12408"/>
                </a:cubicBezTo>
                <a:cubicBezTo>
                  <a:pt x="4289" y="12865"/>
                  <a:pt x="4293" y="12895"/>
                  <a:pt x="4460" y="12825"/>
                </a:cubicBezTo>
                <a:cubicBezTo>
                  <a:pt x="4538" y="12792"/>
                  <a:pt x="4619" y="12790"/>
                  <a:pt x="4638" y="12822"/>
                </a:cubicBezTo>
                <a:cubicBezTo>
                  <a:pt x="4658" y="12854"/>
                  <a:pt x="4581" y="13257"/>
                  <a:pt x="4466" y="13714"/>
                </a:cubicBezTo>
                <a:cubicBezTo>
                  <a:pt x="4352" y="14171"/>
                  <a:pt x="4257" y="14564"/>
                  <a:pt x="4257" y="14589"/>
                </a:cubicBezTo>
                <a:cubicBezTo>
                  <a:pt x="4257" y="14614"/>
                  <a:pt x="4378" y="14415"/>
                  <a:pt x="4526" y="14150"/>
                </a:cubicBezTo>
                <a:cubicBezTo>
                  <a:pt x="4675" y="13885"/>
                  <a:pt x="4852" y="13430"/>
                  <a:pt x="4917" y="13137"/>
                </a:cubicBezTo>
                <a:cubicBezTo>
                  <a:pt x="4983" y="12845"/>
                  <a:pt x="5092" y="12400"/>
                  <a:pt x="5161" y="12147"/>
                </a:cubicBezTo>
                <a:cubicBezTo>
                  <a:pt x="5385" y="11327"/>
                  <a:pt x="5287" y="11087"/>
                  <a:pt x="4934" y="11587"/>
                </a:cubicBezTo>
                <a:cubicBezTo>
                  <a:pt x="4715" y="11898"/>
                  <a:pt x="4638" y="11768"/>
                  <a:pt x="4775" y="11320"/>
                </a:cubicBezTo>
                <a:cubicBezTo>
                  <a:pt x="5013" y="10548"/>
                  <a:pt x="5300" y="9919"/>
                  <a:pt x="5589" y="9539"/>
                </a:cubicBezTo>
                <a:cubicBezTo>
                  <a:pt x="5760" y="9314"/>
                  <a:pt x="6042" y="8798"/>
                  <a:pt x="6214" y="8394"/>
                </a:cubicBezTo>
                <a:cubicBezTo>
                  <a:pt x="6560" y="7579"/>
                  <a:pt x="6560" y="7578"/>
                  <a:pt x="6972" y="8146"/>
                </a:cubicBezTo>
                <a:cubicBezTo>
                  <a:pt x="7078" y="8292"/>
                  <a:pt x="7222" y="8484"/>
                  <a:pt x="7292" y="8568"/>
                </a:cubicBezTo>
                <a:cubicBezTo>
                  <a:pt x="7419" y="8720"/>
                  <a:pt x="7417" y="8725"/>
                  <a:pt x="7144" y="9308"/>
                </a:cubicBezTo>
                <a:cubicBezTo>
                  <a:pt x="6992" y="9631"/>
                  <a:pt x="6832" y="9896"/>
                  <a:pt x="6788" y="9896"/>
                </a:cubicBezTo>
                <a:cubicBezTo>
                  <a:pt x="6743" y="9896"/>
                  <a:pt x="6655" y="9990"/>
                  <a:pt x="6594" y="10104"/>
                </a:cubicBezTo>
                <a:cubicBezTo>
                  <a:pt x="6485" y="10306"/>
                  <a:pt x="6486" y="10324"/>
                  <a:pt x="6616" y="10771"/>
                </a:cubicBezTo>
                <a:cubicBezTo>
                  <a:pt x="6770" y="11307"/>
                  <a:pt x="6785" y="11905"/>
                  <a:pt x="6659" y="12617"/>
                </a:cubicBezTo>
                <a:cubicBezTo>
                  <a:pt x="6610" y="12896"/>
                  <a:pt x="6560" y="13446"/>
                  <a:pt x="6549" y="13838"/>
                </a:cubicBezTo>
                <a:cubicBezTo>
                  <a:pt x="6537" y="14230"/>
                  <a:pt x="6478" y="14732"/>
                  <a:pt x="6418" y="14957"/>
                </a:cubicBezTo>
                <a:cubicBezTo>
                  <a:pt x="6358" y="15182"/>
                  <a:pt x="6245" y="15637"/>
                  <a:pt x="6166" y="15967"/>
                </a:cubicBezTo>
                <a:cubicBezTo>
                  <a:pt x="6080" y="16326"/>
                  <a:pt x="5902" y="16783"/>
                  <a:pt x="5725" y="17098"/>
                </a:cubicBezTo>
                <a:cubicBezTo>
                  <a:pt x="5440" y="17605"/>
                  <a:pt x="5228" y="18149"/>
                  <a:pt x="5228" y="18379"/>
                </a:cubicBezTo>
                <a:cubicBezTo>
                  <a:pt x="5228" y="18626"/>
                  <a:pt x="5405" y="18455"/>
                  <a:pt x="5586" y="18030"/>
                </a:cubicBezTo>
                <a:cubicBezTo>
                  <a:pt x="5693" y="17779"/>
                  <a:pt x="5898" y="17414"/>
                  <a:pt x="6041" y="17217"/>
                </a:cubicBezTo>
                <a:cubicBezTo>
                  <a:pt x="6308" y="16848"/>
                  <a:pt x="6347" y="16747"/>
                  <a:pt x="6562" y="15892"/>
                </a:cubicBezTo>
                <a:cubicBezTo>
                  <a:pt x="6712" y="15294"/>
                  <a:pt x="6814" y="15356"/>
                  <a:pt x="6928" y="16111"/>
                </a:cubicBezTo>
                <a:cubicBezTo>
                  <a:pt x="6968" y="16377"/>
                  <a:pt x="7025" y="16665"/>
                  <a:pt x="7055" y="16750"/>
                </a:cubicBezTo>
                <a:cubicBezTo>
                  <a:pt x="7085" y="16834"/>
                  <a:pt x="7164" y="17100"/>
                  <a:pt x="7231" y="17340"/>
                </a:cubicBezTo>
                <a:cubicBezTo>
                  <a:pt x="7468" y="18201"/>
                  <a:pt x="8023" y="19222"/>
                  <a:pt x="8760" y="20154"/>
                </a:cubicBezTo>
                <a:cubicBezTo>
                  <a:pt x="9209" y="20722"/>
                  <a:pt x="9233" y="20288"/>
                  <a:pt x="8788" y="19642"/>
                </a:cubicBezTo>
                <a:cubicBezTo>
                  <a:pt x="8493" y="19213"/>
                  <a:pt x="8047" y="18158"/>
                  <a:pt x="8011" y="17802"/>
                </a:cubicBezTo>
                <a:cubicBezTo>
                  <a:pt x="7995" y="17647"/>
                  <a:pt x="8031" y="17622"/>
                  <a:pt x="8237" y="17647"/>
                </a:cubicBezTo>
                <a:lnTo>
                  <a:pt x="8479" y="17678"/>
                </a:lnTo>
                <a:lnTo>
                  <a:pt x="8055" y="17284"/>
                </a:lnTo>
                <a:cubicBezTo>
                  <a:pt x="7750" y="17003"/>
                  <a:pt x="7598" y="16792"/>
                  <a:pt x="7523" y="16541"/>
                </a:cubicBezTo>
                <a:cubicBezTo>
                  <a:pt x="7465" y="16349"/>
                  <a:pt x="7440" y="16158"/>
                  <a:pt x="7466" y="16114"/>
                </a:cubicBezTo>
                <a:cubicBezTo>
                  <a:pt x="7492" y="16070"/>
                  <a:pt x="7746" y="16174"/>
                  <a:pt x="8028" y="16347"/>
                </a:cubicBezTo>
                <a:cubicBezTo>
                  <a:pt x="8310" y="16521"/>
                  <a:pt x="8520" y="16627"/>
                  <a:pt x="8494" y="16584"/>
                </a:cubicBezTo>
                <a:cubicBezTo>
                  <a:pt x="8468" y="16540"/>
                  <a:pt x="8181" y="16221"/>
                  <a:pt x="7856" y="15875"/>
                </a:cubicBezTo>
                <a:cubicBezTo>
                  <a:pt x="7302" y="15284"/>
                  <a:pt x="7151" y="15006"/>
                  <a:pt x="7274" y="14800"/>
                </a:cubicBezTo>
                <a:cubicBezTo>
                  <a:pt x="7302" y="14752"/>
                  <a:pt x="7453" y="14845"/>
                  <a:pt x="7608" y="15008"/>
                </a:cubicBezTo>
                <a:cubicBezTo>
                  <a:pt x="8134" y="15559"/>
                  <a:pt x="8935" y="16255"/>
                  <a:pt x="9001" y="16218"/>
                </a:cubicBezTo>
                <a:cubicBezTo>
                  <a:pt x="9036" y="16198"/>
                  <a:pt x="8789" y="15882"/>
                  <a:pt x="8451" y="15517"/>
                </a:cubicBezTo>
                <a:cubicBezTo>
                  <a:pt x="8112" y="15153"/>
                  <a:pt x="7667" y="14673"/>
                  <a:pt x="7460" y="14448"/>
                </a:cubicBezTo>
                <a:cubicBezTo>
                  <a:pt x="7095" y="14052"/>
                  <a:pt x="7004" y="13834"/>
                  <a:pt x="7075" y="13520"/>
                </a:cubicBezTo>
                <a:cubicBezTo>
                  <a:pt x="7103" y="13399"/>
                  <a:pt x="7195" y="13440"/>
                  <a:pt x="7551" y="13742"/>
                </a:cubicBezTo>
                <a:cubicBezTo>
                  <a:pt x="7794" y="13948"/>
                  <a:pt x="8071" y="14129"/>
                  <a:pt x="8167" y="14142"/>
                </a:cubicBezTo>
                <a:cubicBezTo>
                  <a:pt x="8333" y="14164"/>
                  <a:pt x="8681" y="14487"/>
                  <a:pt x="9288" y="15188"/>
                </a:cubicBezTo>
                <a:cubicBezTo>
                  <a:pt x="9446" y="15370"/>
                  <a:pt x="9706" y="15639"/>
                  <a:pt x="9870" y="15785"/>
                </a:cubicBezTo>
                <a:cubicBezTo>
                  <a:pt x="10033" y="15931"/>
                  <a:pt x="10294" y="16247"/>
                  <a:pt x="10448" y="16488"/>
                </a:cubicBezTo>
                <a:cubicBezTo>
                  <a:pt x="10602" y="16729"/>
                  <a:pt x="10842" y="17022"/>
                  <a:pt x="10981" y="17141"/>
                </a:cubicBezTo>
                <a:cubicBezTo>
                  <a:pt x="11120" y="17259"/>
                  <a:pt x="11335" y="17564"/>
                  <a:pt x="11459" y="17819"/>
                </a:cubicBezTo>
                <a:cubicBezTo>
                  <a:pt x="11680" y="18272"/>
                  <a:pt x="11792" y="18391"/>
                  <a:pt x="11792" y="18173"/>
                </a:cubicBezTo>
                <a:cubicBezTo>
                  <a:pt x="11792" y="18016"/>
                  <a:pt x="11499" y="17355"/>
                  <a:pt x="11285" y="17031"/>
                </a:cubicBezTo>
                <a:cubicBezTo>
                  <a:pt x="11142" y="16814"/>
                  <a:pt x="11122" y="16742"/>
                  <a:pt x="11193" y="16696"/>
                </a:cubicBezTo>
                <a:cubicBezTo>
                  <a:pt x="11390" y="16569"/>
                  <a:pt x="12594" y="17793"/>
                  <a:pt x="12474" y="17996"/>
                </a:cubicBezTo>
                <a:cubicBezTo>
                  <a:pt x="12433" y="18064"/>
                  <a:pt x="12370" y="18059"/>
                  <a:pt x="12288" y="17985"/>
                </a:cubicBezTo>
                <a:cubicBezTo>
                  <a:pt x="12013" y="17737"/>
                  <a:pt x="12101" y="17898"/>
                  <a:pt x="12467" y="18311"/>
                </a:cubicBezTo>
                <a:cubicBezTo>
                  <a:pt x="12680" y="18552"/>
                  <a:pt x="13059" y="19037"/>
                  <a:pt x="13308" y="19389"/>
                </a:cubicBezTo>
                <a:cubicBezTo>
                  <a:pt x="13807" y="20095"/>
                  <a:pt x="14624" y="20838"/>
                  <a:pt x="14900" y="20838"/>
                </a:cubicBezTo>
                <a:cubicBezTo>
                  <a:pt x="14998" y="20838"/>
                  <a:pt x="15152" y="20925"/>
                  <a:pt x="15243" y="21029"/>
                </a:cubicBezTo>
                <a:cubicBezTo>
                  <a:pt x="15334" y="21133"/>
                  <a:pt x="15475" y="21291"/>
                  <a:pt x="15559" y="21381"/>
                </a:cubicBezTo>
                <a:cubicBezTo>
                  <a:pt x="15687" y="21518"/>
                  <a:pt x="16136" y="21541"/>
                  <a:pt x="18375" y="21547"/>
                </a:cubicBezTo>
                <a:cubicBezTo>
                  <a:pt x="18435" y="21547"/>
                  <a:pt x="18428" y="21546"/>
                  <a:pt x="18490" y="21547"/>
                </a:cubicBezTo>
                <a:lnTo>
                  <a:pt x="21452" y="21555"/>
                </a:lnTo>
                <a:lnTo>
                  <a:pt x="21452" y="18756"/>
                </a:lnTo>
                <a:lnTo>
                  <a:pt x="21452" y="18601"/>
                </a:lnTo>
                <a:lnTo>
                  <a:pt x="21452" y="15956"/>
                </a:lnTo>
                <a:lnTo>
                  <a:pt x="21139" y="14997"/>
                </a:lnTo>
                <a:cubicBezTo>
                  <a:pt x="20470" y="12946"/>
                  <a:pt x="20150" y="12317"/>
                  <a:pt x="19298" y="11379"/>
                </a:cubicBezTo>
                <a:cubicBezTo>
                  <a:pt x="18929" y="10973"/>
                  <a:pt x="18528" y="10483"/>
                  <a:pt x="18405" y="10293"/>
                </a:cubicBezTo>
                <a:cubicBezTo>
                  <a:pt x="18082" y="9791"/>
                  <a:pt x="17482" y="7785"/>
                  <a:pt x="17327" y="6689"/>
                </a:cubicBezTo>
                <a:cubicBezTo>
                  <a:pt x="17152" y="5451"/>
                  <a:pt x="16948" y="4810"/>
                  <a:pt x="16665" y="4612"/>
                </a:cubicBezTo>
                <a:cubicBezTo>
                  <a:pt x="16257" y="4327"/>
                  <a:pt x="15871" y="3773"/>
                  <a:pt x="15744" y="3290"/>
                </a:cubicBezTo>
                <a:cubicBezTo>
                  <a:pt x="15679" y="3040"/>
                  <a:pt x="15541" y="2636"/>
                  <a:pt x="15437" y="2393"/>
                </a:cubicBezTo>
                <a:cubicBezTo>
                  <a:pt x="15329" y="2140"/>
                  <a:pt x="15199" y="1632"/>
                  <a:pt x="15134" y="1211"/>
                </a:cubicBezTo>
                <a:cubicBezTo>
                  <a:pt x="15004" y="359"/>
                  <a:pt x="14830" y="-45"/>
                  <a:pt x="14591" y="4"/>
                </a:cubicBezTo>
                <a:close/>
                <a:moveTo>
                  <a:pt x="4964" y="8627"/>
                </a:moveTo>
                <a:cubicBezTo>
                  <a:pt x="4879" y="8682"/>
                  <a:pt x="4833" y="8821"/>
                  <a:pt x="4582" y="9795"/>
                </a:cubicBezTo>
                <a:cubicBezTo>
                  <a:pt x="4392" y="10529"/>
                  <a:pt x="4563" y="10173"/>
                  <a:pt x="4839" y="9260"/>
                </a:cubicBezTo>
                <a:cubicBezTo>
                  <a:pt x="4960" y="8858"/>
                  <a:pt x="5013" y="8596"/>
                  <a:pt x="4964" y="8627"/>
                </a:cubicBezTo>
                <a:close/>
              </a:path>
            </a:pathLst>
          </a:custGeom>
          <a:ln w="12700">
            <a:miter lim="400000"/>
          </a:ln>
        </p:spPr>
      </p:pic>
      <p:pic>
        <p:nvPicPr>
          <p:cNvPr id="160" name="11030_403_113_01_Serre_Poncon_CL.jpg" descr="11030_403_113_01_Serre_Poncon_CL.jpg"/>
          <p:cNvPicPr>
            <a:picLocks noChangeAspect="1"/>
          </p:cNvPicPr>
          <p:nvPr/>
        </p:nvPicPr>
        <p:blipFill>
          <a:blip r:embed="rId4">
            <a:extLst/>
          </a:blip>
          <a:stretch>
            <a:fillRect/>
          </a:stretch>
        </p:blipFill>
        <p:spPr>
          <a:xfrm>
            <a:off x="6291770" y="5364398"/>
            <a:ext cx="4914902" cy="3276601"/>
          </a:xfrm>
          <a:prstGeom prst="rect">
            <a:avLst/>
          </a:prstGeom>
          <a:ln w="12700">
            <a:miter lim="400000"/>
          </a:ln>
        </p:spPr>
      </p:pic>
      <p:sp>
        <p:nvSpPr>
          <p:cNvPr id="161" name="Les disciples ont bien voulu….."/>
          <p:cNvSpPr txBox="1"/>
          <p:nvPr/>
        </p:nvSpPr>
        <p:spPr>
          <a:xfrm>
            <a:off x="5157023" y="1164261"/>
            <a:ext cx="7193635"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1" sz="6000">
                <a:solidFill>
                  <a:schemeClr val="accent1"/>
                </a:solidFill>
                <a:latin typeface="+mj-lt"/>
                <a:ea typeface="+mj-ea"/>
                <a:cs typeface="+mj-cs"/>
                <a:sym typeface="Helvetica"/>
              </a:defRPr>
            </a:lvl1pPr>
          </a:lstStyle>
          <a:p>
            <a:pPr/>
            <a:r>
              <a:t>Les disciples ont bien voulu…..</a:t>
            </a:r>
          </a:p>
        </p:txBody>
      </p:sp>
      <p:sp>
        <p:nvSpPr>
          <p:cNvPr id="162" name="…mais ils n’ont pas pu!"/>
          <p:cNvSpPr txBox="1"/>
          <p:nvPr/>
        </p:nvSpPr>
        <p:spPr>
          <a:xfrm>
            <a:off x="5007906" y="3227527"/>
            <a:ext cx="7193635" cy="215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b="1">
                <a:solidFill>
                  <a:schemeClr val="accent5"/>
                </a:solidFill>
                <a:latin typeface="+mj-lt"/>
                <a:ea typeface="+mj-ea"/>
                <a:cs typeface="+mj-cs"/>
                <a:sym typeface="Helvetica"/>
              </a:defRPr>
            </a:lvl1pPr>
          </a:lstStyle>
          <a:p>
            <a:pPr/>
            <a:r>
              <a:t>…mais ils n’ont pas pu!</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36" name="IMG_1257.jpeg" descr="IMG_1257.jpeg"/>
          <p:cNvPicPr>
            <a:picLocks noChangeAspect="1"/>
          </p:cNvPicPr>
          <p:nvPr/>
        </p:nvPicPr>
        <p:blipFill>
          <a:blip r:embed="rId2">
            <a:extLst/>
          </a:blip>
          <a:stretch>
            <a:fillRect/>
          </a:stretch>
        </p:blipFill>
        <p:spPr>
          <a:xfrm>
            <a:off x="508197" y="644319"/>
            <a:ext cx="11480727" cy="822410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8" name="La femme cananéenne"/>
          <p:cNvSpPr txBox="1"/>
          <p:nvPr>
            <p:ph type="title"/>
          </p:nvPr>
        </p:nvSpPr>
        <p:spPr>
          <a:xfrm>
            <a:off x="-1069089" y="-130043"/>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La femme cananéenne</a:t>
            </a:r>
          </a:p>
        </p:txBody>
      </p:sp>
      <p:sp>
        <p:nvSpPr>
          <p:cNvPr id="339" name="Jésus partit de là et s'en alla dans le territoire de Tyr et de Sidon. Il entra dans une maison, désirant que personne ne le sache, mais il ne put rester caché, car une femme dont la fillette avait un esprit impur entendit parler de lui et vint se jeter "/>
          <p:cNvSpPr txBox="1"/>
          <p:nvPr/>
        </p:nvSpPr>
        <p:spPr>
          <a:xfrm>
            <a:off x="48388" y="1880545"/>
            <a:ext cx="12592883" cy="1473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500">
                <a:solidFill>
                  <a:schemeClr val="accent2"/>
                </a:solidFill>
                <a:latin typeface="+mj-lt"/>
                <a:ea typeface="+mj-ea"/>
                <a:cs typeface="+mj-cs"/>
                <a:sym typeface="Helvetica"/>
              </a:defRPr>
            </a:lvl1pPr>
          </a:lstStyle>
          <a:p>
            <a:pPr/>
            <a:r>
              <a:t>Jésus partit de là et s'en alla dans le territoire de Tyr et de Sidon. Il entra dans une maison, désirant que personne ne le sache, mais il ne put rester caché, car une femme dont la fillette avait un esprit impur entendit parler de lui et vint se jeter à ses pieds. Cette femme était une non-Juive d'origine syro-phénicienne. Elle le pria de chasser le démon hors de sa fille. Jésus lui dit: «Laisse d'abord les enfants se rassasier, car il n'est pas bien de prendre le pain des enfants et de le jeter aux petits chiens.» «Oui, Seigneur, lui répondit-elle, mais les petits chiens, sous la table, mangent les miettes des enfants.» Alors il lui dit: «A cause de cette parole, tu peux t'en aller: le démon est sorti de ta fille.» Et quand elle rentra chez elle, elle trouva l'enfant couchée sur le lit: le démon était sorti.</a:t>
            </a:r>
          </a:p>
        </p:txBody>
      </p:sp>
      <p:pic>
        <p:nvPicPr>
          <p:cNvPr id="340" name="jean-germain_drouais_-_the_woman_of_canaan_at_the_feet_of_christ_-_wga06696.jpg.jpeg" descr="jean-germain_drouais_-_the_woman_of_canaan_at_the_feet_of_christ_-_wga06696.jpg.jpeg"/>
          <p:cNvPicPr>
            <a:picLocks noChangeAspect="1"/>
          </p:cNvPicPr>
          <p:nvPr/>
        </p:nvPicPr>
        <p:blipFill>
          <a:blip r:embed="rId2">
            <a:extLst/>
          </a:blip>
          <a:stretch>
            <a:fillRect/>
          </a:stretch>
        </p:blipFill>
        <p:spPr>
          <a:xfrm>
            <a:off x="9363244" y="102977"/>
            <a:ext cx="3016194" cy="1692961"/>
          </a:xfrm>
          <a:prstGeom prst="rect">
            <a:avLst/>
          </a:prstGeom>
          <a:ln w="12700">
            <a:miter lim="400000"/>
          </a:ln>
        </p:spPr>
      </p:pic>
      <p:sp>
        <p:nvSpPr>
          <p:cNvPr id="341" name="Son attitude…"/>
          <p:cNvSpPr txBox="1"/>
          <p:nvPr>
            <p:ph type="body" sz="half" idx="4294967295"/>
          </p:nvPr>
        </p:nvSpPr>
        <p:spPr>
          <a:xfrm>
            <a:off x="534651" y="3799519"/>
            <a:ext cx="7193636" cy="3556516"/>
          </a:xfrm>
          <a:prstGeom prst="rect">
            <a:avLst/>
          </a:prstGeom>
        </p:spPr>
        <p:txBody>
          <a:bodyPr/>
          <a:lstStyle/>
          <a:p>
            <a:pPr marL="635000" indent="-635000">
              <a:buSzPct val="100000"/>
              <a:buAutoNum type="arabicPeriod" startAt="1"/>
            </a:pPr>
            <a:r>
              <a:t>Son attitude</a:t>
            </a:r>
          </a:p>
          <a:p>
            <a:pPr marL="635000" indent="-635000">
              <a:buSzPct val="100000"/>
              <a:buAutoNum type="arabicPeriod" startAt="1"/>
            </a:pPr>
            <a:r>
              <a:t>Attitude de Jésus</a:t>
            </a:r>
          </a:p>
          <a:p>
            <a:pPr marL="635000" indent="-635000">
              <a:buSzPct val="100000"/>
              <a:buAutoNum type="arabicPeriod" startAt="1"/>
            </a:pPr>
            <a:r>
              <a:t>Attitude des Disciples</a:t>
            </a:r>
          </a:p>
        </p:txBody>
      </p:sp>
      <p:sp>
        <p:nvSpPr>
          <p:cNvPr id="342" name="2 Conséquences"/>
          <p:cNvSpPr txBox="1"/>
          <p:nvPr/>
        </p:nvSpPr>
        <p:spPr>
          <a:xfrm>
            <a:off x="9204951" y="3641402"/>
            <a:ext cx="3332780"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solidFill>
                  <a:schemeClr val="accent1"/>
                </a:solidFill>
                <a:latin typeface="+mj-lt"/>
                <a:ea typeface="+mj-ea"/>
                <a:cs typeface="+mj-cs"/>
                <a:sym typeface="Helvetica"/>
              </a:defRPr>
            </a:lvl1pPr>
          </a:lstStyle>
          <a:p>
            <a:pPr/>
            <a:r>
              <a:t>2 Conséquences </a:t>
            </a:r>
          </a:p>
        </p:txBody>
      </p:sp>
      <p:grpSp>
        <p:nvGrpSpPr>
          <p:cNvPr id="345" name="Grouper"/>
          <p:cNvGrpSpPr/>
          <p:nvPr/>
        </p:nvGrpSpPr>
        <p:grpSpPr>
          <a:xfrm>
            <a:off x="4538403" y="4310058"/>
            <a:ext cx="7859497" cy="381001"/>
            <a:chOff x="0" y="0"/>
            <a:chExt cx="7859496" cy="381000"/>
          </a:xfrm>
        </p:grpSpPr>
        <p:sp>
          <p:nvSpPr>
            <p:cNvPr id="343" name="Croit Jésus et rentre chez elle"/>
            <p:cNvSpPr txBox="1"/>
            <p:nvPr/>
          </p:nvSpPr>
          <p:spPr>
            <a:xfrm>
              <a:off x="4526717"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Croit Jésus et rentre chez elle</a:t>
              </a:r>
            </a:p>
          </p:txBody>
        </p:sp>
        <p:sp>
          <p:nvSpPr>
            <p:cNvPr id="344" name="Ligne"/>
            <p:cNvSpPr/>
            <p:nvPr/>
          </p:nvSpPr>
          <p:spPr>
            <a:xfrm>
              <a:off x="0" y="297658"/>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grpSp>
        <p:nvGrpSpPr>
          <p:cNvPr id="348" name="Grouper"/>
          <p:cNvGrpSpPr/>
          <p:nvPr/>
        </p:nvGrpSpPr>
        <p:grpSpPr>
          <a:xfrm>
            <a:off x="5012694" y="5387276"/>
            <a:ext cx="7269609" cy="381001"/>
            <a:chOff x="0" y="0"/>
            <a:chExt cx="7269607" cy="381000"/>
          </a:xfrm>
        </p:grpSpPr>
        <p:sp>
          <p:nvSpPr>
            <p:cNvPr id="346" name="Souligne sa grande foi"/>
            <p:cNvSpPr txBox="1"/>
            <p:nvPr/>
          </p:nvSpPr>
          <p:spPr>
            <a:xfrm>
              <a:off x="3936827" y="0"/>
              <a:ext cx="333278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Souligne sa grande foi</a:t>
              </a:r>
            </a:p>
          </p:txBody>
        </p:sp>
        <p:sp>
          <p:nvSpPr>
            <p:cNvPr id="347" name="Ligne"/>
            <p:cNvSpPr/>
            <p:nvPr/>
          </p:nvSpPr>
          <p:spPr>
            <a:xfrm>
              <a:off x="0" y="190500"/>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41">
                                            <p:bg/>
                                          </p:spTgt>
                                        </p:tgtEl>
                                        <p:attrNameLst>
                                          <p:attrName>style.visibility</p:attrName>
                                        </p:attrNameLst>
                                      </p:cBhvr>
                                      <p:to>
                                        <p:strVal val="visible"/>
                                      </p:to>
                                    </p:set>
                                    <p:animEffect filter="fade" transition="in">
                                      <p:cBhvr>
                                        <p:cTn id="7" dur="1000"/>
                                        <p:tgtEl>
                                          <p:spTgt spid="34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41">
                                            <p:txEl>
                                              <p:pRg st="0" end="0"/>
                                            </p:txEl>
                                          </p:spTgt>
                                        </p:tgtEl>
                                        <p:attrNameLst>
                                          <p:attrName>style.visibility</p:attrName>
                                        </p:attrNameLst>
                                      </p:cBhvr>
                                      <p:to>
                                        <p:strVal val="visible"/>
                                      </p:to>
                                    </p:set>
                                    <p:animEffect filter="fade" transition="in">
                                      <p:cBhvr>
                                        <p:cTn id="10" dur="1000"/>
                                        <p:tgtEl>
                                          <p:spTgt spid="34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41">
                                            <p:txEl>
                                              <p:pRg st="1" end="1"/>
                                            </p:txEl>
                                          </p:spTgt>
                                        </p:tgtEl>
                                        <p:attrNameLst>
                                          <p:attrName>style.visibility</p:attrName>
                                        </p:attrNameLst>
                                      </p:cBhvr>
                                      <p:to>
                                        <p:strVal val="visible"/>
                                      </p:to>
                                    </p:set>
                                    <p:animEffect filter="fade" transition="in">
                                      <p:cBhvr>
                                        <p:cTn id="15" dur="1000"/>
                                        <p:tgtEl>
                                          <p:spTgt spid="34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341">
                                            <p:txEl>
                                              <p:pRg st="2" end="2"/>
                                            </p:txEl>
                                          </p:spTgt>
                                        </p:tgtEl>
                                        <p:attrNameLst>
                                          <p:attrName>style.visibility</p:attrName>
                                        </p:attrNameLst>
                                      </p:cBhvr>
                                      <p:to>
                                        <p:strVal val="visible"/>
                                      </p:to>
                                    </p:set>
                                    <p:animEffect filter="fade" transition="in">
                                      <p:cBhvr>
                                        <p:cTn id="20" dur="1000"/>
                                        <p:tgtEl>
                                          <p:spTgt spid="34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2" fill="hold">
                                  <p:stCondLst>
                                    <p:cond delay="0"/>
                                  </p:stCondLst>
                                  <p:iterate type="el" backwards="0">
                                    <p:tmAbs val="0"/>
                                  </p:iterate>
                                  <p:childTnLst>
                                    <p:set>
                                      <p:cBhvr>
                                        <p:cTn id="24" fill="hold"/>
                                        <p:tgtEl>
                                          <p:spTgt spid="342"/>
                                        </p:tgtEl>
                                        <p:attrNameLst>
                                          <p:attrName>style.visibility</p:attrName>
                                        </p:attrNameLst>
                                      </p:cBhvr>
                                      <p:to>
                                        <p:strVal val="visible"/>
                                      </p:to>
                                    </p:set>
                                    <p:animEffect filter="fade" transition="in">
                                      <p:cBhvr>
                                        <p:cTn id="25" dur="1000"/>
                                        <p:tgtEl>
                                          <p:spTgt spid="342"/>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3" fill="hold">
                                  <p:stCondLst>
                                    <p:cond delay="0"/>
                                  </p:stCondLst>
                                  <p:iterate type="el" backwards="0">
                                    <p:tmAbs val="0"/>
                                  </p:iterate>
                                  <p:childTnLst>
                                    <p:set>
                                      <p:cBhvr>
                                        <p:cTn id="29" fill="hold"/>
                                        <p:tgtEl>
                                          <p:spTgt spid="348"/>
                                        </p:tgtEl>
                                        <p:attrNameLst>
                                          <p:attrName>style.visibility</p:attrName>
                                        </p:attrNameLst>
                                      </p:cBhvr>
                                      <p:to>
                                        <p:strVal val="visible"/>
                                      </p:to>
                                    </p:set>
                                    <p:animEffect filter="fade" transition="in">
                                      <p:cBhvr>
                                        <p:cTn id="30" dur="1000"/>
                                        <p:tgtEl>
                                          <p:spTgt spid="348"/>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4" fill="hold">
                                  <p:stCondLst>
                                    <p:cond delay="0"/>
                                  </p:stCondLst>
                                  <p:iterate type="el" backwards="0">
                                    <p:tmAbs val="0"/>
                                  </p:iterate>
                                  <p:childTnLst>
                                    <p:set>
                                      <p:cBhvr>
                                        <p:cTn id="34" fill="hold"/>
                                        <p:tgtEl>
                                          <p:spTgt spid="345"/>
                                        </p:tgtEl>
                                        <p:attrNameLst>
                                          <p:attrName>style.visibility</p:attrName>
                                        </p:attrNameLst>
                                      </p:cBhvr>
                                      <p:to>
                                        <p:strVal val="visible"/>
                                      </p:to>
                                    </p:set>
                                    <p:animEffect filter="fade" transition="in">
                                      <p:cBhvr>
                                        <p:cTn id="35" dur="1000"/>
                                        <p:tgtEl>
                                          <p:spTgt spid="3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 grpId="2"/>
      <p:bldP build="p" bldLvl="5" animBg="1" rev="0" advAuto="0" spid="341" grpId="1"/>
      <p:bldP build="whole" bldLvl="1" animBg="1" rev="0" advAuto="0" spid="345" grpId="4"/>
      <p:bldP build="whole" bldLvl="1" animBg="1" rev="0" advAuto="0" spid="348" grpId="3"/>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0" name="Guérison du sourd-muet"/>
          <p:cNvSpPr txBox="1"/>
          <p:nvPr>
            <p:ph type="title"/>
          </p:nvPr>
        </p:nvSpPr>
        <p:spPr>
          <a:xfrm>
            <a:off x="303637" y="-235000"/>
            <a:ext cx="11099801" cy="2159001"/>
          </a:xfrm>
          <a:prstGeom prst="rect">
            <a:avLst/>
          </a:prstGeom>
        </p:spPr>
        <p:txBody>
          <a:bodyPr/>
          <a:lstStyle>
            <a:lvl1pPr defTabSz="537463">
              <a:defRPr sz="7360"/>
            </a:lvl1pPr>
          </a:lstStyle>
          <a:p>
            <a:pPr/>
            <a:r>
              <a:t>Guérison du sourd-muet</a:t>
            </a:r>
          </a:p>
        </p:txBody>
      </p:sp>
      <p:sp>
        <p:nvSpPr>
          <p:cNvPr id="351" name="Jésus quitta le territoire de Tyr et revint par Sidon vers le lac de Galilée en traversant la région de la Décapole. On lui amena un sourd qui avait de la difficulté à parler et on le supplia de poser la main sur lui. Il le prit à part loin de la foule, "/>
          <p:cNvSpPr txBox="1"/>
          <p:nvPr/>
        </p:nvSpPr>
        <p:spPr>
          <a:xfrm>
            <a:off x="2171125" y="1096192"/>
            <a:ext cx="8662550"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r>
              <a:t>Jésus quitta le territoire de Tyr et revint par Sidon vers le lac de Galilée en traversant la région de la Décapole. On lui amena un sourd qui avait de la difficulté à parler et on le supplia de poser la main sur lui. Il le prit à part loin de la foule, lui mit les doigts dans les oreilles et lui toucha la langue avec sa propre salive. Puis il leva les yeux au ciel, soupira et dit: «Ephphatha»- c'est-à-dire «Ouvre-toi». Aussitôt ses oreilles s'ouvrirent, sa langue se délia et il se mit à parler correctement. Jésus leur recommanda de n'en parler à personne, mais plus il le leur recommandait, plus ils le proclamaient. Remplis d'étonnement, ils disaient: «Il fait tout à merveille; il fait même entendre les sourds et parler les muets.»</a:t>
            </a:r>
          </a:p>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p>
        </p:txBody>
      </p:sp>
      <p:pic>
        <p:nvPicPr>
          <p:cNvPr id="352" name="sourd 5.jpg" descr="sourd 5.jpg"/>
          <p:cNvPicPr>
            <a:picLocks noChangeAspect="1"/>
          </p:cNvPicPr>
          <p:nvPr/>
        </p:nvPicPr>
        <p:blipFill>
          <a:blip r:embed="rId2">
            <a:extLst/>
          </a:blip>
          <a:stretch>
            <a:fillRect/>
          </a:stretch>
        </p:blipFill>
        <p:spPr>
          <a:xfrm>
            <a:off x="4702942" y="4533677"/>
            <a:ext cx="3598915" cy="4474616"/>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54" name="IMG_1257.jpeg" descr="IMG_1257.jpeg"/>
          <p:cNvPicPr>
            <a:picLocks noChangeAspect="1"/>
          </p:cNvPicPr>
          <p:nvPr/>
        </p:nvPicPr>
        <p:blipFill>
          <a:blip r:embed="rId2">
            <a:extLst/>
          </a:blip>
          <a:stretch>
            <a:fillRect/>
          </a:stretch>
        </p:blipFill>
        <p:spPr>
          <a:xfrm>
            <a:off x="508197" y="644319"/>
            <a:ext cx="11480727" cy="8224102"/>
          </a:xfrm>
          <a:prstGeom prst="rect">
            <a:avLst/>
          </a:prstGeom>
          <a:ln w="12700">
            <a:miter lim="400000"/>
          </a:ln>
        </p:spPr>
      </p:pic>
      <p:sp>
        <p:nvSpPr>
          <p:cNvPr id="355" name="Ovale"/>
          <p:cNvSpPr/>
          <p:nvPr/>
        </p:nvSpPr>
        <p:spPr>
          <a:xfrm rot="15423">
            <a:off x="7165580" y="6004643"/>
            <a:ext cx="3939732" cy="1013925"/>
          </a:xfrm>
          <a:prstGeom prst="ellipse">
            <a:avLst/>
          </a:prstGeom>
          <a:ln w="50800">
            <a:solidFill>
              <a:schemeClr val="accent2">
                <a:hueOff val="-2473792"/>
                <a:satOff val="-50209"/>
                <a:lumOff val="23543"/>
              </a:schemeClr>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7" name="Guérison du sourd-muet"/>
          <p:cNvSpPr txBox="1"/>
          <p:nvPr>
            <p:ph type="title"/>
          </p:nvPr>
        </p:nvSpPr>
        <p:spPr>
          <a:xfrm>
            <a:off x="-1069089" y="-130043"/>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Guérison du sourd-muet</a:t>
            </a:r>
          </a:p>
        </p:txBody>
      </p:sp>
      <p:sp>
        <p:nvSpPr>
          <p:cNvPr id="358" name="Dérangement…"/>
          <p:cNvSpPr txBox="1"/>
          <p:nvPr>
            <p:ph type="body" sz="half" idx="4294967295"/>
          </p:nvPr>
        </p:nvSpPr>
        <p:spPr>
          <a:xfrm>
            <a:off x="260106" y="2256607"/>
            <a:ext cx="7193636" cy="3556517"/>
          </a:xfrm>
          <a:prstGeom prst="rect">
            <a:avLst/>
          </a:prstGeom>
        </p:spPr>
        <p:txBody>
          <a:bodyPr/>
          <a:lstStyle/>
          <a:p>
            <a:pPr marL="635000" indent="-635000">
              <a:buSzPct val="100000"/>
              <a:buAutoNum type="arabicPeriod" startAt="1"/>
            </a:pPr>
            <a:r>
              <a:t>Dérangement</a:t>
            </a:r>
          </a:p>
          <a:p>
            <a:pPr marL="635000" indent="-635000">
              <a:buSzPct val="100000"/>
              <a:buAutoNum type="arabicPeriod" startAt="1"/>
            </a:pPr>
            <a:r>
              <a:t>Pourquoi ce rituel?</a:t>
            </a:r>
          </a:p>
        </p:txBody>
      </p:sp>
      <p:grpSp>
        <p:nvGrpSpPr>
          <p:cNvPr id="361" name="Grouper"/>
          <p:cNvGrpSpPr/>
          <p:nvPr/>
        </p:nvGrpSpPr>
        <p:grpSpPr>
          <a:xfrm>
            <a:off x="4998244" y="4869823"/>
            <a:ext cx="7733568" cy="660401"/>
            <a:chOff x="0" y="-139699"/>
            <a:chExt cx="7733566" cy="660400"/>
          </a:xfrm>
        </p:grpSpPr>
        <p:sp>
          <p:nvSpPr>
            <p:cNvPr id="359" name="Préfiguration de la mission future"/>
            <p:cNvSpPr txBox="1"/>
            <p:nvPr/>
          </p:nvSpPr>
          <p:spPr>
            <a:xfrm>
              <a:off x="4188083" y="-139700"/>
              <a:ext cx="3545484"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solidFill>
                    <a:schemeClr val="accent5"/>
                  </a:solidFill>
                </a:defRPr>
              </a:lvl1pPr>
            </a:lstStyle>
            <a:p>
              <a:pPr/>
              <a:r>
                <a:t>Préfiguration de la mission future</a:t>
              </a:r>
            </a:p>
          </p:txBody>
        </p:sp>
        <p:sp>
          <p:nvSpPr>
            <p:cNvPr id="360" name="Ligne"/>
            <p:cNvSpPr/>
            <p:nvPr/>
          </p:nvSpPr>
          <p:spPr>
            <a:xfrm>
              <a:off x="0" y="190500"/>
              <a:ext cx="3843433"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pic>
        <p:nvPicPr>
          <p:cNvPr id="362" name="sourd 5.jpg" descr="sourd 5.jpg"/>
          <p:cNvPicPr>
            <a:picLocks noChangeAspect="1"/>
          </p:cNvPicPr>
          <p:nvPr/>
        </p:nvPicPr>
        <p:blipFill>
          <a:blip r:embed="rId2">
            <a:extLst/>
          </a:blip>
          <a:stretch>
            <a:fillRect/>
          </a:stretch>
        </p:blipFill>
        <p:spPr>
          <a:xfrm>
            <a:off x="10897978" y="-68609"/>
            <a:ext cx="1637654" cy="2036133"/>
          </a:xfrm>
          <a:prstGeom prst="rect">
            <a:avLst/>
          </a:prstGeom>
          <a:ln w="12700">
            <a:miter lim="400000"/>
          </a:ln>
        </p:spPr>
      </p:pic>
      <p:sp>
        <p:nvSpPr>
          <p:cNvPr id="363" name="Jésus quitta le territoire de Tyr et revint par Sidon vers le lac de Galilée en traversant la région de la Décapole. On lui amena un sourd qui avait de la difficulté à parler et on le supplia de poser la main sur lui. Il le prit à part loin de la foule, "/>
          <p:cNvSpPr txBox="1"/>
          <p:nvPr/>
        </p:nvSpPr>
        <p:spPr>
          <a:xfrm>
            <a:off x="20098" y="1879247"/>
            <a:ext cx="12617811" cy="1244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500">
                <a:solidFill>
                  <a:schemeClr val="accent2"/>
                </a:solidFill>
                <a:latin typeface="+mj-lt"/>
                <a:ea typeface="+mj-ea"/>
                <a:cs typeface="+mj-cs"/>
                <a:sym typeface="Helvetica"/>
              </a:defRPr>
            </a:lvl1pPr>
          </a:lstStyle>
          <a:p>
            <a:pPr/>
            <a:r>
              <a:t>Jésus quitta le territoire de Tyr et revint par Sidon vers le lac de Galilée en traversant la région de la Décapole. On lui amena un sourd qui avait de la difficulté à parler et on le supplia de poser la main sur lui. Il le prit à part loin de la foule, lui mit les doigts dans les oreilles et lui toucha la langue avec sa propre salive. Puis il leva les yeux au ciel, soupira et dit: «Ephphatha»- c'est-à-dire «Ouvre-toi». Aussitôt ses oreilles s'ouvrirent, sa langue se délia et il se mit à parler correctement. Jésus leur recommanda de n'en parler à personne, mais plus il le leur recommandait, plus ils le proclamaient. Remplis d'étonnement, ils disaient: «Il fait tout à merveille; il fait même entendre les sourds et parler les muets.»</a:t>
            </a:r>
          </a:p>
        </p:txBody>
      </p:sp>
      <p:grpSp>
        <p:nvGrpSpPr>
          <p:cNvPr id="366" name="Grouper"/>
          <p:cNvGrpSpPr/>
          <p:nvPr/>
        </p:nvGrpSpPr>
        <p:grpSpPr>
          <a:xfrm>
            <a:off x="370787" y="5530800"/>
            <a:ext cx="11916433" cy="938410"/>
            <a:chOff x="0" y="0"/>
            <a:chExt cx="11916431" cy="938409"/>
          </a:xfrm>
        </p:grpSpPr>
        <p:sp>
          <p:nvSpPr>
            <p:cNvPr id="364" name="« Qui est aveugle? N’est ce pas mon serviteur? …Y-a-t-il plus sourd que mon messager que j’envoie? »"/>
            <p:cNvSpPr txBox="1"/>
            <p:nvPr/>
          </p:nvSpPr>
          <p:spPr>
            <a:xfrm>
              <a:off x="0" y="-1"/>
              <a:ext cx="11916432"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 Qui est aveugle? N’est ce pas mon serviteur? …Y-a-t-il plus sourd que mon messager que j’envoie? »</a:t>
              </a:r>
            </a:p>
          </p:txBody>
        </p:sp>
        <p:sp>
          <p:nvSpPr>
            <p:cNvPr id="365" name="Esaie 42:18-19"/>
            <p:cNvSpPr txBox="1"/>
            <p:nvPr/>
          </p:nvSpPr>
          <p:spPr>
            <a:xfrm>
              <a:off x="8516943" y="455809"/>
              <a:ext cx="223202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Esaie 42:18-19</a:t>
              </a:r>
            </a:p>
          </p:txBody>
        </p:sp>
      </p:grpSp>
      <p:sp>
        <p:nvSpPr>
          <p:cNvPr id="367" name="1 Conséquence"/>
          <p:cNvSpPr txBox="1"/>
          <p:nvPr/>
        </p:nvSpPr>
        <p:spPr>
          <a:xfrm>
            <a:off x="5211703" y="7407460"/>
            <a:ext cx="333278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solidFill>
                  <a:schemeClr val="accent1"/>
                </a:solidFill>
                <a:latin typeface="+mj-lt"/>
                <a:ea typeface="+mj-ea"/>
                <a:cs typeface="+mj-cs"/>
                <a:sym typeface="Helvetica"/>
              </a:defRPr>
            </a:lvl1pPr>
          </a:lstStyle>
          <a:p>
            <a:pPr/>
            <a:r>
              <a:t>1 Conséquence </a:t>
            </a:r>
          </a:p>
        </p:txBody>
      </p:sp>
      <p:grpSp>
        <p:nvGrpSpPr>
          <p:cNvPr id="370" name="Grouper"/>
          <p:cNvGrpSpPr/>
          <p:nvPr/>
        </p:nvGrpSpPr>
        <p:grpSpPr>
          <a:xfrm>
            <a:off x="746480" y="7715003"/>
            <a:ext cx="11916433" cy="934932"/>
            <a:chOff x="0" y="0"/>
            <a:chExt cx="11916431" cy="934930"/>
          </a:xfrm>
        </p:grpSpPr>
        <p:sp>
          <p:nvSpPr>
            <p:cNvPr id="368" name="« «  ce jour-là s’ouvriront les oreilles des sourds et les yeux des aveugles »»"/>
            <p:cNvSpPr txBox="1"/>
            <p:nvPr/>
          </p:nvSpPr>
          <p:spPr>
            <a:xfrm>
              <a:off x="0" y="0"/>
              <a:ext cx="11916432"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2500">
                  <a:solidFill>
                    <a:schemeClr val="accent2"/>
                  </a:solidFill>
                  <a:latin typeface="+mj-lt"/>
                  <a:ea typeface="+mj-ea"/>
                  <a:cs typeface="+mj-cs"/>
                  <a:sym typeface="Helvetica"/>
                </a:defRPr>
              </a:lvl1pPr>
            </a:lstStyle>
            <a:p>
              <a:pPr/>
              <a:r>
                <a:t>« «  ce jour-là s’ouvriront les oreilles des sourds et les yeux des aveugles »»</a:t>
              </a:r>
            </a:p>
          </p:txBody>
        </p:sp>
        <p:sp>
          <p:nvSpPr>
            <p:cNvPr id="369" name="Esaie 35:5"/>
            <p:cNvSpPr txBox="1"/>
            <p:nvPr/>
          </p:nvSpPr>
          <p:spPr>
            <a:xfrm>
              <a:off x="8557009" y="452330"/>
              <a:ext cx="1596708"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Esaie 35:5</a:t>
              </a:r>
            </a:p>
          </p:txBody>
        </p:sp>
      </p:grpSp>
      <p:sp>
        <p:nvSpPr>
          <p:cNvPr id="371" name="1 Mise en garde"/>
          <p:cNvSpPr txBox="1"/>
          <p:nvPr/>
        </p:nvSpPr>
        <p:spPr>
          <a:xfrm>
            <a:off x="5327301" y="8371089"/>
            <a:ext cx="333278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1800">
                <a:solidFill>
                  <a:schemeClr val="accent1"/>
                </a:solidFill>
                <a:latin typeface="+mj-lt"/>
                <a:ea typeface="+mj-ea"/>
                <a:cs typeface="+mj-cs"/>
                <a:sym typeface="Helvetica"/>
              </a:defRPr>
            </a:lvl1pPr>
          </a:lstStyle>
          <a:p>
            <a:pPr/>
            <a:r>
              <a:t>1 Mise en garde</a:t>
            </a:r>
          </a:p>
        </p:txBody>
      </p:sp>
      <p:grpSp>
        <p:nvGrpSpPr>
          <p:cNvPr id="374" name="Grouper"/>
          <p:cNvGrpSpPr/>
          <p:nvPr/>
        </p:nvGrpSpPr>
        <p:grpSpPr>
          <a:xfrm>
            <a:off x="255189" y="8726709"/>
            <a:ext cx="11916432" cy="938411"/>
            <a:chOff x="0" y="0"/>
            <a:chExt cx="11916431" cy="938409"/>
          </a:xfrm>
        </p:grpSpPr>
        <p:sp>
          <p:nvSpPr>
            <p:cNvPr id="372" name="« Jésus, le sachant, leur dit: «Pourquoi raisonnez-vous sur le fait que vous n'avez pas de pains? Ne comprenez-vous pas et ne saisissez-vous pas encore? Avez-vous le cœur endurci? Vous avez des yeux et vous ne voyez pas? Vous avez des oreilles et vous n'"/>
            <p:cNvSpPr txBox="1"/>
            <p:nvPr/>
          </p:nvSpPr>
          <p:spPr>
            <a:xfrm>
              <a:off x="0" y="0"/>
              <a:ext cx="11916432" cy="8255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1600">
                  <a:solidFill>
                    <a:schemeClr val="accent2"/>
                  </a:solidFill>
                  <a:latin typeface="+mj-lt"/>
                  <a:ea typeface="+mj-ea"/>
                  <a:cs typeface="+mj-cs"/>
                  <a:sym typeface="Helvetica"/>
                </a:defRPr>
              </a:lvl1pPr>
            </a:lstStyle>
            <a:p>
              <a:pPr/>
              <a:r>
                <a:t>« Jésus, le sachant, leur dit: «Pourquoi raisonnez-vous sur le fait que vous n'avez pas de pains? Ne comprenez-vous pas et ne saisissez-vous pas encore? Avez-vous le cœur endurci? Vous avez des yeux et vous ne voyez pas? Vous avez des oreilles et vous n'entendez pas? Ne vous rappelez-vous pas?»</a:t>
              </a:r>
            </a:p>
          </p:txBody>
        </p:sp>
        <p:sp>
          <p:nvSpPr>
            <p:cNvPr id="373" name="Marc 8:17"/>
            <p:cNvSpPr txBox="1"/>
            <p:nvPr/>
          </p:nvSpPr>
          <p:spPr>
            <a:xfrm>
              <a:off x="9152966" y="455809"/>
              <a:ext cx="153797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Marc 8:17</a:t>
              </a:r>
            </a:p>
          </p:txBody>
        </p:sp>
      </p:grpSp>
      <p:grpSp>
        <p:nvGrpSpPr>
          <p:cNvPr id="377" name="Grouper"/>
          <p:cNvGrpSpPr/>
          <p:nvPr/>
        </p:nvGrpSpPr>
        <p:grpSpPr>
          <a:xfrm>
            <a:off x="255189" y="6975326"/>
            <a:ext cx="11916432" cy="1554361"/>
            <a:chOff x="0" y="292100"/>
            <a:chExt cx="11916431" cy="1554359"/>
          </a:xfrm>
        </p:grpSpPr>
        <p:sp>
          <p:nvSpPr>
            <p:cNvPr id="375" name="Je t’envoie pour leur ouvrir les yeux, pour qu’ils passent des ténèbres à la lumière, de la puissance de Satan à Dieu, pour qu’ils reçoivent par la foi en moi le pardon des péchés, et une part d’héritage avec les saints"/>
            <p:cNvSpPr/>
            <p:nvPr/>
          </p:nvSpPr>
          <p:spPr>
            <a:xfrm>
              <a:off x="0" y="292100"/>
              <a:ext cx="11916432"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i="1" sz="1600">
                  <a:solidFill>
                    <a:schemeClr val="accent2"/>
                  </a:solidFill>
                  <a:latin typeface="+mj-lt"/>
                  <a:ea typeface="+mj-ea"/>
                  <a:cs typeface="+mj-cs"/>
                  <a:sym typeface="Helvetica"/>
                </a:defRPr>
              </a:lvl1pPr>
            </a:lstStyle>
            <a:p>
              <a:pPr/>
              <a:r>
                <a:t>Je t’envoie pour leur ouvrir les yeux, pour qu’ils passent des ténèbres à la lumière, de la puissance de Satan à Dieu, pour qu’ils reçoivent par la foi en moi le pardon des péchés, et une part d’héritage avec les saints</a:t>
              </a:r>
            </a:p>
          </p:txBody>
        </p:sp>
        <p:sp>
          <p:nvSpPr>
            <p:cNvPr id="376" name="Actes 26:18"/>
            <p:cNvSpPr/>
            <p:nvPr/>
          </p:nvSpPr>
          <p:spPr>
            <a:xfrm>
              <a:off x="9921951" y="57645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i="1" sz="2500" u="sng">
                  <a:solidFill>
                    <a:schemeClr val="accent2"/>
                  </a:solidFill>
                  <a:latin typeface="+mj-lt"/>
                  <a:ea typeface="+mj-ea"/>
                  <a:cs typeface="+mj-cs"/>
                  <a:sym typeface="Helvetica"/>
                </a:defRPr>
              </a:lvl1pPr>
            </a:lstStyle>
            <a:p>
              <a:pPr>
                <a:defRPr u="none"/>
              </a:pPr>
              <a:r>
                <a:rPr u="sng"/>
                <a:t>Actes 26:18</a:t>
              </a:r>
            </a:p>
          </p:txBody>
        </p:sp>
      </p:grpSp>
      <p:grpSp>
        <p:nvGrpSpPr>
          <p:cNvPr id="380" name="Grouper"/>
          <p:cNvGrpSpPr/>
          <p:nvPr/>
        </p:nvGrpSpPr>
        <p:grpSpPr>
          <a:xfrm>
            <a:off x="5113345" y="4443953"/>
            <a:ext cx="7859497" cy="381001"/>
            <a:chOff x="0" y="0"/>
            <a:chExt cx="7859496" cy="381000"/>
          </a:xfrm>
        </p:grpSpPr>
        <p:sp>
          <p:nvSpPr>
            <p:cNvPr id="378" name="Une métaphore spirituelle"/>
            <p:cNvSpPr txBox="1"/>
            <p:nvPr/>
          </p:nvSpPr>
          <p:spPr>
            <a:xfrm>
              <a:off x="4526717"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Une métaphore spirituelle</a:t>
              </a:r>
            </a:p>
          </p:txBody>
        </p:sp>
        <p:sp>
          <p:nvSpPr>
            <p:cNvPr id="379" name="Ligne"/>
            <p:cNvSpPr/>
            <p:nvPr/>
          </p:nvSpPr>
          <p:spPr>
            <a:xfrm>
              <a:off x="0" y="297658"/>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grpSp>
        <p:nvGrpSpPr>
          <p:cNvPr id="383" name="Grouper"/>
          <p:cNvGrpSpPr/>
          <p:nvPr/>
        </p:nvGrpSpPr>
        <p:grpSpPr>
          <a:xfrm>
            <a:off x="5113345" y="4018082"/>
            <a:ext cx="7859497" cy="381001"/>
            <a:chOff x="0" y="0"/>
            <a:chExt cx="7859496" cy="381000"/>
          </a:xfrm>
        </p:grpSpPr>
        <p:sp>
          <p:nvSpPr>
            <p:cNvPr id="381" name="Une intense compassion"/>
            <p:cNvSpPr txBox="1"/>
            <p:nvPr/>
          </p:nvSpPr>
          <p:spPr>
            <a:xfrm>
              <a:off x="4526717"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Une intense compassion</a:t>
              </a:r>
            </a:p>
          </p:txBody>
        </p:sp>
        <p:sp>
          <p:nvSpPr>
            <p:cNvPr id="382" name="Ligne"/>
            <p:cNvSpPr/>
            <p:nvPr/>
          </p:nvSpPr>
          <p:spPr>
            <a:xfrm>
              <a:off x="0" y="297658"/>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58">
                                            <p:bg/>
                                          </p:spTgt>
                                        </p:tgtEl>
                                        <p:attrNameLst>
                                          <p:attrName>style.visibility</p:attrName>
                                        </p:attrNameLst>
                                      </p:cBhvr>
                                      <p:to>
                                        <p:strVal val="visible"/>
                                      </p:to>
                                    </p:set>
                                    <p:animEffect filter="fade" transition="in">
                                      <p:cBhvr>
                                        <p:cTn id="7" dur="1000"/>
                                        <p:tgtEl>
                                          <p:spTgt spid="35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358">
                                            <p:txEl>
                                              <p:pRg st="0" end="0"/>
                                            </p:txEl>
                                          </p:spTgt>
                                        </p:tgtEl>
                                        <p:attrNameLst>
                                          <p:attrName>style.visibility</p:attrName>
                                        </p:attrNameLst>
                                      </p:cBhvr>
                                      <p:to>
                                        <p:strVal val="visible"/>
                                      </p:to>
                                    </p:set>
                                    <p:animEffect filter="fade" transition="in">
                                      <p:cBhvr>
                                        <p:cTn id="10" dur="1000"/>
                                        <p:tgtEl>
                                          <p:spTgt spid="35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358">
                                            <p:txEl>
                                              <p:pRg st="1" end="1"/>
                                            </p:txEl>
                                          </p:spTgt>
                                        </p:tgtEl>
                                        <p:attrNameLst>
                                          <p:attrName>style.visibility</p:attrName>
                                        </p:attrNameLst>
                                      </p:cBhvr>
                                      <p:to>
                                        <p:strVal val="visible"/>
                                      </p:to>
                                    </p:set>
                                    <p:animEffect filter="fade" transition="in">
                                      <p:cBhvr>
                                        <p:cTn id="15" dur="1000"/>
                                        <p:tgtEl>
                                          <p:spTgt spid="35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2" fill="hold">
                                  <p:stCondLst>
                                    <p:cond delay="0"/>
                                  </p:stCondLst>
                                  <p:iterate type="el" backwards="0">
                                    <p:tmAbs val="0"/>
                                  </p:iterate>
                                  <p:childTnLst>
                                    <p:set>
                                      <p:cBhvr>
                                        <p:cTn id="19" fill="hold"/>
                                        <p:tgtEl>
                                          <p:spTgt spid="383"/>
                                        </p:tgtEl>
                                        <p:attrNameLst>
                                          <p:attrName>style.visibility</p:attrName>
                                        </p:attrNameLst>
                                      </p:cBhvr>
                                      <p:to>
                                        <p:strVal val="visible"/>
                                      </p:to>
                                    </p:set>
                                    <p:animEffect filter="fade" transition="in">
                                      <p:cBhvr>
                                        <p:cTn id="20" dur="1000"/>
                                        <p:tgtEl>
                                          <p:spTgt spid="383"/>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3" fill="hold">
                                  <p:stCondLst>
                                    <p:cond delay="0"/>
                                  </p:stCondLst>
                                  <p:iterate type="el" backwards="0">
                                    <p:tmAbs val="0"/>
                                  </p:iterate>
                                  <p:childTnLst>
                                    <p:set>
                                      <p:cBhvr>
                                        <p:cTn id="24" fill="hold"/>
                                        <p:tgtEl>
                                          <p:spTgt spid="380"/>
                                        </p:tgtEl>
                                        <p:attrNameLst>
                                          <p:attrName>style.visibility</p:attrName>
                                        </p:attrNameLst>
                                      </p:cBhvr>
                                      <p:to>
                                        <p:strVal val="visible"/>
                                      </p:to>
                                    </p:set>
                                    <p:animEffect filter="fade" transition="in">
                                      <p:cBhvr>
                                        <p:cTn id="25" dur="1000"/>
                                        <p:tgtEl>
                                          <p:spTgt spid="380"/>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4" fill="hold">
                                  <p:stCondLst>
                                    <p:cond delay="0"/>
                                  </p:stCondLst>
                                  <p:iterate type="el" backwards="0">
                                    <p:tmAbs val="0"/>
                                  </p:iterate>
                                  <p:childTnLst>
                                    <p:set>
                                      <p:cBhvr>
                                        <p:cTn id="29" fill="hold"/>
                                        <p:tgtEl>
                                          <p:spTgt spid="366"/>
                                        </p:tgtEl>
                                        <p:attrNameLst>
                                          <p:attrName>style.visibility</p:attrName>
                                        </p:attrNameLst>
                                      </p:cBhvr>
                                      <p:to>
                                        <p:strVal val="visible"/>
                                      </p:to>
                                    </p:set>
                                    <p:animEffect filter="fade" transition="in">
                                      <p:cBhvr>
                                        <p:cTn id="30" dur="1000"/>
                                        <p:tgtEl>
                                          <p:spTgt spid="366"/>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5" fill="hold">
                                  <p:stCondLst>
                                    <p:cond delay="0"/>
                                  </p:stCondLst>
                                  <p:iterate type="el" backwards="0">
                                    <p:tmAbs val="0"/>
                                  </p:iterate>
                                  <p:childTnLst>
                                    <p:set>
                                      <p:cBhvr>
                                        <p:cTn id="34" fill="hold"/>
                                        <p:tgtEl>
                                          <p:spTgt spid="361"/>
                                        </p:tgtEl>
                                        <p:attrNameLst>
                                          <p:attrName>style.visibility</p:attrName>
                                        </p:attrNameLst>
                                      </p:cBhvr>
                                      <p:to>
                                        <p:strVal val="visible"/>
                                      </p:to>
                                    </p:set>
                                    <p:animEffect filter="fade" transition="in">
                                      <p:cBhvr>
                                        <p:cTn id="35" dur="1000"/>
                                        <p:tgtEl>
                                          <p:spTgt spid="361"/>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6" fill="hold">
                                  <p:stCondLst>
                                    <p:cond delay="0"/>
                                  </p:stCondLst>
                                  <p:iterate type="el" backwards="0">
                                    <p:tmAbs val="0"/>
                                  </p:iterate>
                                  <p:childTnLst>
                                    <p:set>
                                      <p:cBhvr>
                                        <p:cTn id="39" fill="hold"/>
                                        <p:tgtEl>
                                          <p:spTgt spid="377"/>
                                        </p:tgtEl>
                                        <p:attrNameLst>
                                          <p:attrName>style.visibility</p:attrName>
                                        </p:attrNameLst>
                                      </p:cBhvr>
                                      <p:to>
                                        <p:strVal val="visible"/>
                                      </p:to>
                                    </p:set>
                                    <p:animEffect filter="fade" transition="in">
                                      <p:cBhvr>
                                        <p:cTn id="40" dur="1000"/>
                                        <p:tgtEl>
                                          <p:spTgt spid="377"/>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7" fill="hold">
                                  <p:stCondLst>
                                    <p:cond delay="0"/>
                                  </p:stCondLst>
                                  <p:iterate type="el" backwards="0">
                                    <p:tmAbs val="0"/>
                                  </p:iterate>
                                  <p:childTnLst>
                                    <p:set>
                                      <p:cBhvr>
                                        <p:cTn id="44" fill="hold"/>
                                        <p:tgtEl>
                                          <p:spTgt spid="367"/>
                                        </p:tgtEl>
                                        <p:attrNameLst>
                                          <p:attrName>style.visibility</p:attrName>
                                        </p:attrNameLst>
                                      </p:cBhvr>
                                      <p:to>
                                        <p:strVal val="visible"/>
                                      </p:to>
                                    </p:set>
                                    <p:animEffect filter="fade" transition="in">
                                      <p:cBhvr>
                                        <p:cTn id="45" dur="1000"/>
                                        <p:tgtEl>
                                          <p:spTgt spid="367"/>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8" fill="hold">
                                  <p:stCondLst>
                                    <p:cond delay="0"/>
                                  </p:stCondLst>
                                  <p:iterate type="el" backwards="0">
                                    <p:tmAbs val="0"/>
                                  </p:iterate>
                                  <p:childTnLst>
                                    <p:set>
                                      <p:cBhvr>
                                        <p:cTn id="49" fill="hold"/>
                                        <p:tgtEl>
                                          <p:spTgt spid="370"/>
                                        </p:tgtEl>
                                        <p:attrNameLst>
                                          <p:attrName>style.visibility</p:attrName>
                                        </p:attrNameLst>
                                      </p:cBhvr>
                                      <p:to>
                                        <p:strVal val="visible"/>
                                      </p:to>
                                    </p:set>
                                    <p:animEffect filter="fade" transition="in">
                                      <p:cBhvr>
                                        <p:cTn id="50" dur="1000"/>
                                        <p:tgtEl>
                                          <p:spTgt spid="370"/>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10" grpId="9" fill="hold">
                                  <p:stCondLst>
                                    <p:cond delay="0"/>
                                  </p:stCondLst>
                                  <p:iterate type="el" backwards="0">
                                    <p:tmAbs val="0"/>
                                  </p:iterate>
                                  <p:childTnLst>
                                    <p:set>
                                      <p:cBhvr>
                                        <p:cTn id="54" fill="hold"/>
                                        <p:tgtEl>
                                          <p:spTgt spid="371"/>
                                        </p:tgtEl>
                                        <p:attrNameLst>
                                          <p:attrName>style.visibility</p:attrName>
                                        </p:attrNameLst>
                                      </p:cBhvr>
                                      <p:to>
                                        <p:strVal val="visible"/>
                                      </p:to>
                                    </p:set>
                                    <p:animEffect filter="fade" transition="in">
                                      <p:cBhvr>
                                        <p:cTn id="55" dur="1000"/>
                                        <p:tgtEl>
                                          <p:spTgt spid="371"/>
                                        </p:tgtEl>
                                      </p:cBhvr>
                                    </p:animEffect>
                                  </p:childTnLst>
                                </p:cTn>
                              </p:par>
                            </p:childTnLst>
                          </p:cTn>
                        </p:par>
                      </p:childTnLst>
                    </p:cTn>
                  </p:par>
                  <p:par>
                    <p:cTn id="56" fill="hold">
                      <p:stCondLst>
                        <p:cond delay="indefinite"/>
                      </p:stCondLst>
                      <p:childTnLst>
                        <p:par>
                          <p:cTn id="57" fill="hold">
                            <p:stCondLst>
                              <p:cond delay="0"/>
                            </p:stCondLst>
                            <p:childTnLst>
                              <p:par>
                                <p:cTn id="58" presetClass="entr" nodeType="clickEffect" presetID="10" grpId="10" fill="hold">
                                  <p:stCondLst>
                                    <p:cond delay="0"/>
                                  </p:stCondLst>
                                  <p:iterate type="el" backwards="0">
                                    <p:tmAbs val="0"/>
                                  </p:iterate>
                                  <p:childTnLst>
                                    <p:set>
                                      <p:cBhvr>
                                        <p:cTn id="59" fill="hold"/>
                                        <p:tgtEl>
                                          <p:spTgt spid="374"/>
                                        </p:tgtEl>
                                        <p:attrNameLst>
                                          <p:attrName>style.visibility</p:attrName>
                                        </p:attrNameLst>
                                      </p:cBhvr>
                                      <p:to>
                                        <p:strVal val="visible"/>
                                      </p:to>
                                    </p:set>
                                    <p:animEffect filter="fade" transition="in">
                                      <p:cBhvr>
                                        <p:cTn id="60" dur="1000"/>
                                        <p:tgtEl>
                                          <p:spTgt spid="3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7" grpId="7"/>
      <p:bldP build="whole" bldLvl="1" animBg="1" rev="0" advAuto="0" spid="370" grpId="8"/>
      <p:bldP build="whole" bldLvl="1" animBg="1" rev="0" advAuto="0" spid="383" grpId="2"/>
      <p:bldP build="whole" bldLvl="1" animBg="1" rev="0" advAuto="0" spid="380" grpId="3"/>
      <p:bldP build="whole" bldLvl="1" animBg="1" rev="0" advAuto="0" spid="377" grpId="6"/>
      <p:bldP build="whole" bldLvl="1" animBg="1" rev="0" advAuto="0" spid="374" grpId="10"/>
      <p:bldP build="whole" bldLvl="1" animBg="1" rev="0" advAuto="0" spid="371" grpId="9"/>
      <p:bldP build="p" bldLvl="5" animBg="1" rev="0" advAuto="0" spid="358" grpId="1"/>
      <p:bldP build="whole" bldLvl="1" animBg="1" rev="0" advAuto="0" spid="366" grpId="4"/>
      <p:bldP build="whole" bldLvl="1" animBg="1" rev="0" advAuto="0" spid="361" grpId="5"/>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Multiplication des pains"/>
          <p:cNvSpPr txBox="1"/>
          <p:nvPr>
            <p:ph type="title"/>
          </p:nvPr>
        </p:nvSpPr>
        <p:spPr>
          <a:xfrm>
            <a:off x="607081" y="-206100"/>
            <a:ext cx="11099801" cy="2159001"/>
          </a:xfrm>
          <a:prstGeom prst="rect">
            <a:avLst/>
          </a:prstGeom>
        </p:spPr>
        <p:txBody>
          <a:bodyPr/>
          <a:lstStyle>
            <a:lvl1pPr defTabSz="554990">
              <a:defRPr sz="7600"/>
            </a:lvl1pPr>
          </a:lstStyle>
          <a:p>
            <a:pPr/>
            <a:r>
              <a:t>Multiplication des pains</a:t>
            </a:r>
          </a:p>
        </p:txBody>
      </p:sp>
      <p:sp>
        <p:nvSpPr>
          <p:cNvPr id="386" name="Ces jours-là, une foule [très] nombreuse s'était [de nouveau] réunie et n'avait pas de quoi manger. Jésus appela ses disciples et leur dit: «Je suis rempli de compassion pour cette foule, car voilà trois jours qu'ils sont près de moi, et ils n'ont rien à"/>
          <p:cNvSpPr txBox="1"/>
          <p:nvPr/>
        </p:nvSpPr>
        <p:spPr>
          <a:xfrm>
            <a:off x="1825707" y="1081743"/>
            <a:ext cx="8662550" cy="3302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p>
          <a:p>
            <a:pPr>
              <a:defRPr i="1" sz="1500">
                <a:solidFill>
                  <a:schemeClr val="accent2"/>
                </a:solidFill>
                <a:latin typeface="+mj-lt"/>
                <a:ea typeface="+mj-ea"/>
                <a:cs typeface="+mj-cs"/>
                <a:sym typeface="Helvetica"/>
              </a:defRPr>
            </a:pPr>
            <a:r>
              <a:t>Ces jours-là, une foule [très] nombreuse s'était [de nouveau] réunie et n'avait pas de quoi manger. Jésus appela ses disciples et leur dit: «Je suis rempli de compassion pour cette foule, car voilà trois jours qu'ils sont près de moi, et ils n'ont rien à manger. Si je les renvoie chez eux à jeun, les forces leur manqueront en chemin, car quelques-uns d'entre eux sont venus de loin.» Ses disciples lui répondirent: «Comment pourrait-on leur donner assez de pains à manger, ici, dans un endroit désert?» Jésus leur demanda: «Combien avez-vous de pains?» «Sept», répondirent-ils. Alors il fit asseoir la foule par terre, prit les sept pains et, après avoir remercié Dieu, il les rompit et les donna à ses disciples pour les distribuer; et ils les distribuèrent à la foule. Ils avaient encore quelques petits poissons; Jésus bénit et les fit aussi distribuer. Ils mangèrent et furent rassasiés, et l'on emporta sept corbeilles pleines des morceaux qui restaient. Ceux qui mangèrent étaient environ 4000. Ensuite Jésus les renvoya.</a:t>
            </a:r>
          </a:p>
        </p:txBody>
      </p:sp>
      <p:pic>
        <p:nvPicPr>
          <p:cNvPr id="387" name="partage-du-pain.jpg.jpeg" descr="partage-du-pain.jpg.jpeg"/>
          <p:cNvPicPr>
            <a:picLocks noChangeAspect="1"/>
          </p:cNvPicPr>
          <p:nvPr/>
        </p:nvPicPr>
        <p:blipFill>
          <a:blip r:embed="rId2">
            <a:extLst/>
          </a:blip>
          <a:stretch>
            <a:fillRect/>
          </a:stretch>
        </p:blipFill>
        <p:spPr>
          <a:xfrm>
            <a:off x="3987945" y="5056882"/>
            <a:ext cx="5580752" cy="3720501"/>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9" name="IMG_1257.jpeg" descr="IMG_1257.jpeg"/>
          <p:cNvPicPr>
            <a:picLocks noChangeAspect="1"/>
          </p:cNvPicPr>
          <p:nvPr/>
        </p:nvPicPr>
        <p:blipFill>
          <a:blip r:embed="rId2">
            <a:extLst/>
          </a:blip>
          <a:stretch>
            <a:fillRect/>
          </a:stretch>
        </p:blipFill>
        <p:spPr>
          <a:xfrm>
            <a:off x="508197" y="644319"/>
            <a:ext cx="11480727" cy="8224102"/>
          </a:xfrm>
          <a:prstGeom prst="rect">
            <a:avLst/>
          </a:prstGeom>
          <a:ln w="12700">
            <a:miter lim="400000"/>
          </a:ln>
        </p:spPr>
      </p:pic>
      <p:sp>
        <p:nvSpPr>
          <p:cNvPr id="390" name="Ovale"/>
          <p:cNvSpPr/>
          <p:nvPr/>
        </p:nvSpPr>
        <p:spPr>
          <a:xfrm rot="15423">
            <a:off x="7237666" y="6741875"/>
            <a:ext cx="4071606" cy="1086115"/>
          </a:xfrm>
          <a:prstGeom prst="ellipse">
            <a:avLst/>
          </a:prstGeom>
          <a:ln w="50800">
            <a:solidFill>
              <a:schemeClr val="accent2">
                <a:hueOff val="-2473792"/>
                <a:satOff val="-50209"/>
                <a:lumOff val="23543"/>
              </a:schemeClr>
            </a:solidFill>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2" name="1- Les 2 x des pains"/>
          <p:cNvSpPr txBox="1"/>
          <p:nvPr>
            <p:ph type="title"/>
          </p:nvPr>
        </p:nvSpPr>
        <p:spPr>
          <a:xfrm>
            <a:off x="759244" y="-437296"/>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1- Les 2 x des pains</a:t>
            </a:r>
          </a:p>
        </p:txBody>
      </p:sp>
      <p:grpSp>
        <p:nvGrpSpPr>
          <p:cNvPr id="395" name="Grouper"/>
          <p:cNvGrpSpPr/>
          <p:nvPr/>
        </p:nvGrpSpPr>
        <p:grpSpPr>
          <a:xfrm>
            <a:off x="598743" y="4078030"/>
            <a:ext cx="11715297" cy="381001"/>
            <a:chOff x="0" y="0"/>
            <a:chExt cx="11715296" cy="381000"/>
          </a:xfrm>
        </p:grpSpPr>
        <p:sp>
          <p:nvSpPr>
            <p:cNvPr id="393" name="5 pains + 2 poissons"/>
            <p:cNvSpPr txBox="1"/>
            <p:nvPr/>
          </p:nvSpPr>
          <p:spPr>
            <a:xfrm>
              <a:off x="0"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5 pains + 2 poissons</a:t>
              </a:r>
            </a:p>
          </p:txBody>
        </p:sp>
        <p:sp>
          <p:nvSpPr>
            <p:cNvPr id="394" name="7 pains et qq poissons"/>
            <p:cNvSpPr txBox="1"/>
            <p:nvPr/>
          </p:nvSpPr>
          <p:spPr>
            <a:xfrm>
              <a:off x="8382517"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7 pains et qq poissons</a:t>
              </a:r>
            </a:p>
          </p:txBody>
        </p:sp>
      </p:grpSp>
      <p:grpSp>
        <p:nvGrpSpPr>
          <p:cNvPr id="398" name="Grouper"/>
          <p:cNvGrpSpPr/>
          <p:nvPr/>
        </p:nvGrpSpPr>
        <p:grpSpPr>
          <a:xfrm>
            <a:off x="454245" y="4949558"/>
            <a:ext cx="12033192" cy="381001"/>
            <a:chOff x="0" y="0"/>
            <a:chExt cx="12033191" cy="381000"/>
          </a:xfrm>
        </p:grpSpPr>
        <p:sp>
          <p:nvSpPr>
            <p:cNvPr id="396" name="12 Paniers pleins"/>
            <p:cNvSpPr txBox="1"/>
            <p:nvPr/>
          </p:nvSpPr>
          <p:spPr>
            <a:xfrm>
              <a:off x="0"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12 Paniers pleins</a:t>
              </a:r>
            </a:p>
          </p:txBody>
        </p:sp>
        <p:sp>
          <p:nvSpPr>
            <p:cNvPr id="397" name="7 Corbeilles pleines"/>
            <p:cNvSpPr txBox="1"/>
            <p:nvPr/>
          </p:nvSpPr>
          <p:spPr>
            <a:xfrm>
              <a:off x="8700411" y="0"/>
              <a:ext cx="333278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7 Corbeilles pleines</a:t>
              </a:r>
            </a:p>
          </p:txBody>
        </p:sp>
      </p:grpSp>
      <p:grpSp>
        <p:nvGrpSpPr>
          <p:cNvPr id="401" name="Grouper"/>
          <p:cNvGrpSpPr/>
          <p:nvPr/>
        </p:nvGrpSpPr>
        <p:grpSpPr>
          <a:xfrm>
            <a:off x="454245" y="5767828"/>
            <a:ext cx="12144077" cy="381001"/>
            <a:chOff x="0" y="0"/>
            <a:chExt cx="12144075" cy="381000"/>
          </a:xfrm>
        </p:grpSpPr>
        <p:sp>
          <p:nvSpPr>
            <p:cNvPr id="399" name="5000 hommes"/>
            <p:cNvSpPr txBox="1"/>
            <p:nvPr/>
          </p:nvSpPr>
          <p:spPr>
            <a:xfrm>
              <a:off x="0"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5000 hommes</a:t>
              </a:r>
            </a:p>
          </p:txBody>
        </p:sp>
        <p:sp>
          <p:nvSpPr>
            <p:cNvPr id="400" name="4000 hommes"/>
            <p:cNvSpPr txBox="1"/>
            <p:nvPr/>
          </p:nvSpPr>
          <p:spPr>
            <a:xfrm>
              <a:off x="8811296"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4000 hommes</a:t>
              </a:r>
            </a:p>
          </p:txBody>
        </p:sp>
      </p:grpSp>
      <p:sp>
        <p:nvSpPr>
          <p:cNvPr id="402" name="N°1"/>
          <p:cNvSpPr/>
          <p:nvPr/>
        </p:nvSpPr>
        <p:spPr>
          <a:xfrm>
            <a:off x="1384487" y="2317503"/>
            <a:ext cx="1270001" cy="1270001"/>
          </a:xfrm>
          <a:prstGeom prst="ellipse">
            <a:avLst/>
          </a:pr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3500">
                <a:solidFill>
                  <a:srgbClr val="FFFFFF"/>
                </a:solidFill>
                <a:latin typeface="+mj-lt"/>
                <a:ea typeface="+mj-ea"/>
                <a:cs typeface="+mj-cs"/>
                <a:sym typeface="Helvetica"/>
              </a:defRPr>
            </a:lvl1pPr>
          </a:lstStyle>
          <a:p>
            <a:pPr/>
            <a:r>
              <a:t>N°1</a:t>
            </a:r>
          </a:p>
        </p:txBody>
      </p:sp>
      <p:sp>
        <p:nvSpPr>
          <p:cNvPr id="403" name="N°2"/>
          <p:cNvSpPr/>
          <p:nvPr/>
        </p:nvSpPr>
        <p:spPr>
          <a:xfrm>
            <a:off x="9747841" y="2317503"/>
            <a:ext cx="1270001" cy="1270001"/>
          </a:xfrm>
          <a:prstGeom prst="ellipse">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1" sz="3500">
                <a:solidFill>
                  <a:srgbClr val="FFFFFF"/>
                </a:solidFill>
                <a:latin typeface="+mj-lt"/>
                <a:ea typeface="+mj-ea"/>
                <a:cs typeface="+mj-cs"/>
                <a:sym typeface="Helvetica"/>
              </a:defRPr>
            </a:lvl1pPr>
          </a:lstStyle>
          <a:p>
            <a:pPr/>
            <a:r>
              <a:t>N°2</a:t>
            </a:r>
          </a:p>
        </p:txBody>
      </p:sp>
      <p:pic>
        <p:nvPicPr>
          <p:cNvPr id="404" name="partage-du-pain.jpg.jpeg" descr="partage-du-pain.jpg.jpeg"/>
          <p:cNvPicPr>
            <a:picLocks noChangeAspect="1"/>
          </p:cNvPicPr>
          <p:nvPr/>
        </p:nvPicPr>
        <p:blipFill>
          <a:blip r:embed="rId4">
            <a:extLst/>
          </a:blip>
          <a:stretch>
            <a:fillRect/>
          </a:stretch>
        </p:blipFill>
        <p:spPr>
          <a:xfrm>
            <a:off x="4116617" y="1210331"/>
            <a:ext cx="4385055" cy="2923370"/>
          </a:xfrm>
          <a:prstGeom prst="rect">
            <a:avLst/>
          </a:prstGeom>
          <a:ln w="12700">
            <a:miter lim="400000"/>
          </a:ln>
        </p:spPr>
      </p:pic>
      <p:grpSp>
        <p:nvGrpSpPr>
          <p:cNvPr id="407" name="Grouper"/>
          <p:cNvGrpSpPr/>
          <p:nvPr/>
        </p:nvGrpSpPr>
        <p:grpSpPr>
          <a:xfrm>
            <a:off x="454245" y="6692613"/>
            <a:ext cx="12033192" cy="381001"/>
            <a:chOff x="0" y="0"/>
            <a:chExt cx="12033191" cy="381000"/>
          </a:xfrm>
        </p:grpSpPr>
        <p:sp>
          <p:nvSpPr>
            <p:cNvPr id="405" name="Territoire juif"/>
            <p:cNvSpPr txBox="1"/>
            <p:nvPr/>
          </p:nvSpPr>
          <p:spPr>
            <a:xfrm>
              <a:off x="0"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Territoire juif</a:t>
              </a:r>
            </a:p>
          </p:txBody>
        </p:sp>
        <p:sp>
          <p:nvSpPr>
            <p:cNvPr id="406" name="Territoire Païen"/>
            <p:cNvSpPr txBox="1"/>
            <p:nvPr/>
          </p:nvSpPr>
          <p:spPr>
            <a:xfrm>
              <a:off x="8700411" y="0"/>
              <a:ext cx="333278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lvl1pPr>
            </a:lstStyle>
            <a:p>
              <a:pPr/>
              <a:r>
                <a:t>Territoire Païen</a:t>
              </a:r>
            </a:p>
          </p:txBody>
        </p:sp>
      </p:grpSp>
      <p:grpSp>
        <p:nvGrpSpPr>
          <p:cNvPr id="411" name="Grouper"/>
          <p:cNvGrpSpPr/>
          <p:nvPr/>
        </p:nvGrpSpPr>
        <p:grpSpPr>
          <a:xfrm>
            <a:off x="3785653" y="5297928"/>
            <a:ext cx="4736468" cy="1320801"/>
            <a:chOff x="0" y="0"/>
            <a:chExt cx="4736466" cy="1320800"/>
          </a:xfrm>
        </p:grpSpPr>
        <p:sp>
          <p:nvSpPr>
            <p:cNvPr id="408" name="7"/>
            <p:cNvSpPr txBox="1"/>
            <p:nvPr/>
          </p:nvSpPr>
          <p:spPr>
            <a:xfrm>
              <a:off x="2236155" y="0"/>
              <a:ext cx="679352"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8000">
                  <a:solidFill>
                    <a:schemeClr val="accent5">
                      <a:hueOff val="-444211"/>
                      <a:satOff val="-14915"/>
                      <a:lumOff val="22857"/>
                    </a:schemeClr>
                  </a:solidFill>
                  <a:latin typeface="+mj-lt"/>
                  <a:ea typeface="+mj-ea"/>
                  <a:cs typeface="+mj-cs"/>
                  <a:sym typeface="Helvetica"/>
                </a:defRPr>
              </a:lvl1pPr>
            </a:lstStyle>
            <a:p>
              <a:pPr/>
              <a:r>
                <a:t>7</a:t>
              </a:r>
            </a:p>
          </p:txBody>
        </p:sp>
        <p:sp>
          <p:nvSpPr>
            <p:cNvPr id="409" name="12"/>
            <p:cNvSpPr txBox="1"/>
            <p:nvPr/>
          </p:nvSpPr>
          <p:spPr>
            <a:xfrm>
              <a:off x="0" y="0"/>
              <a:ext cx="1244402"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8000">
                  <a:solidFill>
                    <a:schemeClr val="accent5">
                      <a:hueOff val="-444211"/>
                      <a:satOff val="-14915"/>
                      <a:lumOff val="22857"/>
                    </a:schemeClr>
                  </a:solidFill>
                  <a:latin typeface="+mj-lt"/>
                  <a:ea typeface="+mj-ea"/>
                  <a:cs typeface="+mj-cs"/>
                  <a:sym typeface="Helvetica"/>
                </a:defRPr>
              </a:lvl1pPr>
            </a:lstStyle>
            <a:p>
              <a:pPr/>
              <a:r>
                <a:t>12</a:t>
              </a:r>
            </a:p>
          </p:txBody>
        </p:sp>
        <p:sp>
          <p:nvSpPr>
            <p:cNvPr id="410" name="4"/>
            <p:cNvSpPr txBox="1"/>
            <p:nvPr/>
          </p:nvSpPr>
          <p:spPr>
            <a:xfrm>
              <a:off x="4057115" y="0"/>
              <a:ext cx="679352" cy="1320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8000">
                  <a:solidFill>
                    <a:schemeClr val="accent5">
                      <a:hueOff val="-444211"/>
                      <a:satOff val="-14915"/>
                      <a:lumOff val="22857"/>
                    </a:schemeClr>
                  </a:solidFill>
                  <a:latin typeface="+mj-lt"/>
                  <a:ea typeface="+mj-ea"/>
                  <a:cs typeface="+mj-cs"/>
                  <a:sym typeface="Helvetica"/>
                </a:defRPr>
              </a:lvl1pPr>
            </a:lstStyle>
            <a:p>
              <a:pPr/>
              <a:r>
                <a:t>4</a:t>
              </a:r>
            </a:p>
          </p:txBody>
        </p:sp>
      </p:grpSp>
      <p:sp>
        <p:nvSpPr>
          <p:cNvPr id="412" name="Plénitude"/>
          <p:cNvSpPr txBox="1"/>
          <p:nvPr/>
        </p:nvSpPr>
        <p:spPr>
          <a:xfrm>
            <a:off x="5722658" y="6679913"/>
            <a:ext cx="117297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chemeClr val="accent2"/>
                </a:solidFill>
              </a:defRPr>
            </a:lvl1pPr>
          </a:lstStyle>
          <a:p>
            <a:pPr/>
            <a:r>
              <a:t>Plénitude</a:t>
            </a:r>
          </a:p>
        </p:txBody>
      </p:sp>
      <p:sp>
        <p:nvSpPr>
          <p:cNvPr id="413" name="Israël"/>
          <p:cNvSpPr txBox="1"/>
          <p:nvPr/>
        </p:nvSpPr>
        <p:spPr>
          <a:xfrm>
            <a:off x="4040189" y="6679913"/>
            <a:ext cx="735331"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chemeClr val="accent2"/>
                </a:solidFill>
              </a:defRPr>
            </a:lvl1pPr>
          </a:lstStyle>
          <a:p>
            <a:pPr/>
            <a:r>
              <a:t>Israël</a:t>
            </a:r>
          </a:p>
        </p:txBody>
      </p:sp>
      <p:sp>
        <p:nvSpPr>
          <p:cNvPr id="414" name="La terre"/>
          <p:cNvSpPr txBox="1"/>
          <p:nvPr/>
        </p:nvSpPr>
        <p:spPr>
          <a:xfrm>
            <a:off x="7689938" y="6679913"/>
            <a:ext cx="985013"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solidFill>
                  <a:schemeClr val="accent2"/>
                </a:solidFill>
              </a:defRPr>
            </a:lvl1pPr>
          </a:lstStyle>
          <a:p>
            <a:pPr/>
            <a:r>
              <a:t>La terre</a:t>
            </a:r>
          </a:p>
        </p:txBody>
      </p:sp>
      <p:sp>
        <p:nvSpPr>
          <p:cNvPr id="415" name="Je ferai de toi une grande nation, je te bénirai, je rendrai ton nom grand et tu seras une source de bénédiction. Je bénirai ceux qui te béniront et je maudirai ceux qui te maudiront, et *toutes les familles de la terre seront bénies en toi.» Gen 12:2"/>
          <p:cNvSpPr txBox="1"/>
          <p:nvPr/>
        </p:nvSpPr>
        <p:spPr>
          <a:xfrm>
            <a:off x="147486" y="7617397"/>
            <a:ext cx="1261781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500">
                <a:solidFill>
                  <a:schemeClr val="accent2"/>
                </a:solidFill>
                <a:latin typeface="+mj-lt"/>
                <a:ea typeface="+mj-ea"/>
                <a:cs typeface="+mj-cs"/>
                <a:sym typeface="Helvetica"/>
              </a:defRPr>
            </a:lvl1pPr>
          </a:lstStyle>
          <a:p>
            <a:pPr/>
            <a:r>
              <a:t>Je ferai de toi une grande nation, je te bénirai, je rendrai ton nom grand et tu seras une source de bénédiction. Je bénirai ceux qui te béniront et je maudirai ceux qui te maudiront, et *toutes les familles de la terre seront bénies en toi.» Gen 12:2</a:t>
            </a:r>
          </a:p>
        </p:txBody>
      </p:sp>
      <p:sp>
        <p:nvSpPr>
          <p:cNvPr id="416" name="Jésus leur dit: «C'est moi qui suis le pain de la vie. Celui qui vient à moi n'aura jamais faim et celui qui croit en moi n'aura jamais soif.   Jean 6:35"/>
          <p:cNvSpPr txBox="1"/>
          <p:nvPr/>
        </p:nvSpPr>
        <p:spPr>
          <a:xfrm>
            <a:off x="217378" y="8719981"/>
            <a:ext cx="12617812" cy="330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500">
                <a:solidFill>
                  <a:schemeClr val="accent2"/>
                </a:solidFill>
                <a:latin typeface="+mj-lt"/>
                <a:ea typeface="+mj-ea"/>
                <a:cs typeface="+mj-cs"/>
                <a:sym typeface="Helvetica"/>
              </a:defRPr>
            </a:lvl1pPr>
          </a:lstStyle>
          <a:p>
            <a:pPr/>
            <a:r>
              <a:t>Jésus leur dit: «C'est moi qui suis le pain de la vie. Celui qui vient à moi n'aura jamais faim et celui qui croit en moi n'aura jamais soif.   Jean 6:35</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395"/>
                                        </p:tgtEl>
                                        <p:attrNameLst>
                                          <p:attrName>style.visibility</p:attrName>
                                        </p:attrNameLst>
                                      </p:cBhvr>
                                      <p:to>
                                        <p:strVal val="visible"/>
                                      </p:to>
                                    </p:set>
                                    <p:animEffect filter="fade" transition="in">
                                      <p:cBhvr>
                                        <p:cTn id="7" dur="10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398"/>
                                        </p:tgtEl>
                                        <p:attrNameLst>
                                          <p:attrName>style.visibility</p:attrName>
                                        </p:attrNameLst>
                                      </p:cBhvr>
                                      <p:to>
                                        <p:strVal val="visible"/>
                                      </p:to>
                                    </p:set>
                                    <p:animEffect filter="fade" transition="in">
                                      <p:cBhvr>
                                        <p:cTn id="12" dur="1000"/>
                                        <p:tgtEl>
                                          <p:spTgt spid="39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401"/>
                                        </p:tgtEl>
                                        <p:attrNameLst>
                                          <p:attrName>style.visibility</p:attrName>
                                        </p:attrNameLst>
                                      </p:cBhvr>
                                      <p:to>
                                        <p:strVal val="visible"/>
                                      </p:to>
                                    </p:set>
                                    <p:animEffect filter="fade" transition="in">
                                      <p:cBhvr>
                                        <p:cTn id="17" dur="1000"/>
                                        <p:tgtEl>
                                          <p:spTgt spid="40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407"/>
                                        </p:tgtEl>
                                        <p:attrNameLst>
                                          <p:attrName>style.visibility</p:attrName>
                                        </p:attrNameLst>
                                      </p:cBhvr>
                                      <p:to>
                                        <p:strVal val="visible"/>
                                      </p:to>
                                    </p:set>
                                    <p:animEffect filter="fade" transition="in">
                                      <p:cBhvr>
                                        <p:cTn id="22" dur="1000"/>
                                        <p:tgtEl>
                                          <p:spTgt spid="40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411"/>
                                        </p:tgtEl>
                                        <p:attrNameLst>
                                          <p:attrName>style.visibility</p:attrName>
                                        </p:attrNameLst>
                                      </p:cBhvr>
                                      <p:to>
                                        <p:strVal val="visible"/>
                                      </p:to>
                                    </p:set>
                                    <p:animEffect filter="fade" transition="in">
                                      <p:cBhvr>
                                        <p:cTn id="27" dur="1000"/>
                                        <p:tgtEl>
                                          <p:spTgt spid="41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412"/>
                                        </p:tgtEl>
                                        <p:attrNameLst>
                                          <p:attrName>style.visibility</p:attrName>
                                        </p:attrNameLst>
                                      </p:cBhvr>
                                      <p:to>
                                        <p:strVal val="visible"/>
                                      </p:to>
                                    </p:set>
                                    <p:animEffect filter="fade" transition="in">
                                      <p:cBhvr>
                                        <p:cTn id="32" dur="1000"/>
                                        <p:tgtEl>
                                          <p:spTgt spid="412"/>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10" grpId="7" fill="hold">
                                  <p:stCondLst>
                                    <p:cond delay="0"/>
                                  </p:stCondLst>
                                  <p:iterate type="el" backwards="0">
                                    <p:tmAbs val="0"/>
                                  </p:iterate>
                                  <p:childTnLst>
                                    <p:set>
                                      <p:cBhvr>
                                        <p:cTn id="36" fill="hold"/>
                                        <p:tgtEl>
                                          <p:spTgt spid="413"/>
                                        </p:tgtEl>
                                        <p:attrNameLst>
                                          <p:attrName>style.visibility</p:attrName>
                                        </p:attrNameLst>
                                      </p:cBhvr>
                                      <p:to>
                                        <p:strVal val="visible"/>
                                      </p:to>
                                    </p:set>
                                    <p:animEffect filter="fade" transition="in">
                                      <p:cBhvr>
                                        <p:cTn id="37" dur="1000"/>
                                        <p:tgtEl>
                                          <p:spTgt spid="413"/>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10" grpId="8" fill="hold">
                                  <p:stCondLst>
                                    <p:cond delay="0"/>
                                  </p:stCondLst>
                                  <p:iterate type="el" backwards="0">
                                    <p:tmAbs val="0"/>
                                  </p:iterate>
                                  <p:childTnLst>
                                    <p:set>
                                      <p:cBhvr>
                                        <p:cTn id="41" fill="hold"/>
                                        <p:tgtEl>
                                          <p:spTgt spid="414"/>
                                        </p:tgtEl>
                                        <p:attrNameLst>
                                          <p:attrName>style.visibility</p:attrName>
                                        </p:attrNameLst>
                                      </p:cBhvr>
                                      <p:to>
                                        <p:strVal val="visible"/>
                                      </p:to>
                                    </p:set>
                                    <p:animEffect filter="fade" transition="in">
                                      <p:cBhvr>
                                        <p:cTn id="42" dur="1000"/>
                                        <p:tgtEl>
                                          <p:spTgt spid="414"/>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10" grpId="9" fill="hold">
                                  <p:stCondLst>
                                    <p:cond delay="0"/>
                                  </p:stCondLst>
                                  <p:iterate type="el" backwards="0">
                                    <p:tmAbs val="0"/>
                                  </p:iterate>
                                  <p:childTnLst>
                                    <p:set>
                                      <p:cBhvr>
                                        <p:cTn id="46" fill="hold"/>
                                        <p:tgtEl>
                                          <p:spTgt spid="415"/>
                                        </p:tgtEl>
                                        <p:attrNameLst>
                                          <p:attrName>style.visibility</p:attrName>
                                        </p:attrNameLst>
                                      </p:cBhvr>
                                      <p:to>
                                        <p:strVal val="visible"/>
                                      </p:to>
                                    </p:set>
                                    <p:animEffect filter="fade" transition="in">
                                      <p:cBhvr>
                                        <p:cTn id="47" dur="1000"/>
                                        <p:tgtEl>
                                          <p:spTgt spid="415"/>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10" grpId="10" fill="hold">
                                  <p:stCondLst>
                                    <p:cond delay="0"/>
                                  </p:stCondLst>
                                  <p:iterate type="el" backwards="0">
                                    <p:tmAbs val="0"/>
                                  </p:iterate>
                                  <p:childTnLst>
                                    <p:set>
                                      <p:cBhvr>
                                        <p:cTn id="51" fill="hold"/>
                                        <p:tgtEl>
                                          <p:spTgt spid="416"/>
                                        </p:tgtEl>
                                        <p:attrNameLst>
                                          <p:attrName>style.visibility</p:attrName>
                                        </p:attrNameLst>
                                      </p:cBhvr>
                                      <p:to>
                                        <p:strVal val="visible"/>
                                      </p:to>
                                    </p:set>
                                    <p:animEffect filter="fade" transition="in">
                                      <p:cBhvr>
                                        <p:cTn id="52" dur="1000"/>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3" grpId="7"/>
      <p:bldP build="whole" bldLvl="1" animBg="1" rev="0" advAuto="0" spid="407" grpId="4"/>
      <p:bldP build="whole" bldLvl="1" animBg="1" rev="0" advAuto="0" spid="395" grpId="1"/>
      <p:bldP build="whole" bldLvl="1" animBg="1" rev="0" advAuto="0" spid="412" grpId="6"/>
      <p:bldP build="whole" bldLvl="1" animBg="1" rev="0" advAuto="0" spid="411" grpId="5"/>
      <p:bldP build="whole" bldLvl="1" animBg="1" rev="0" advAuto="0" spid="401" grpId="3"/>
      <p:bldP build="whole" bldLvl="1" animBg="1" rev="0" advAuto="0" spid="414" grpId="8"/>
      <p:bldP build="whole" bldLvl="1" animBg="1" rev="0" advAuto="0" spid="415" grpId="9"/>
      <p:bldP build="whole" bldLvl="1" animBg="1" rev="0" advAuto="0" spid="416" grpId="10"/>
      <p:bldP build="whole" bldLvl="1" animBg="1" rev="0" advAuto="0" spid="398"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8" name="Multiplication des pains"/>
          <p:cNvSpPr txBox="1"/>
          <p:nvPr>
            <p:ph type="title"/>
          </p:nvPr>
        </p:nvSpPr>
        <p:spPr>
          <a:xfrm>
            <a:off x="-741905" y="-130043"/>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Multiplication des pains</a:t>
            </a:r>
          </a:p>
        </p:txBody>
      </p:sp>
      <p:sp>
        <p:nvSpPr>
          <p:cNvPr id="419" name="2- Contraste Jésus-disciples"/>
          <p:cNvSpPr txBox="1"/>
          <p:nvPr>
            <p:ph type="body" sz="quarter" idx="4294967295"/>
          </p:nvPr>
        </p:nvSpPr>
        <p:spPr>
          <a:xfrm>
            <a:off x="534651" y="3756169"/>
            <a:ext cx="8546690" cy="1721938"/>
          </a:xfrm>
          <a:prstGeom prst="rect">
            <a:avLst/>
          </a:prstGeom>
        </p:spPr>
        <p:txBody>
          <a:bodyPr/>
          <a:lstStyle>
            <a:lvl1pPr marL="0" indent="0">
              <a:buSzTx/>
              <a:buNone/>
            </a:lvl1pPr>
          </a:lstStyle>
          <a:p>
            <a:pPr/>
            <a:r>
              <a:t>2- Contraste Jésus-disciples</a:t>
            </a:r>
          </a:p>
        </p:txBody>
      </p:sp>
      <p:grpSp>
        <p:nvGrpSpPr>
          <p:cNvPr id="422" name="Grouper"/>
          <p:cNvGrpSpPr/>
          <p:nvPr/>
        </p:nvGrpSpPr>
        <p:grpSpPr>
          <a:xfrm>
            <a:off x="3656968" y="6752065"/>
            <a:ext cx="7859498" cy="381001"/>
            <a:chOff x="0" y="0"/>
            <a:chExt cx="7859496" cy="381000"/>
          </a:xfrm>
        </p:grpSpPr>
        <p:sp>
          <p:nvSpPr>
            <p:cNvPr id="420" name="Pain des juifs et des non-juifs"/>
            <p:cNvSpPr txBox="1"/>
            <p:nvPr/>
          </p:nvSpPr>
          <p:spPr>
            <a:xfrm>
              <a:off x="4526717" y="0"/>
              <a:ext cx="3332780"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Pain des juifs et des non-juifs</a:t>
              </a:r>
            </a:p>
          </p:txBody>
        </p:sp>
        <p:sp>
          <p:nvSpPr>
            <p:cNvPr id="421" name="Ligne"/>
            <p:cNvSpPr/>
            <p:nvPr/>
          </p:nvSpPr>
          <p:spPr>
            <a:xfrm>
              <a:off x="0" y="297658"/>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grpSp>
        <p:nvGrpSpPr>
          <p:cNvPr id="425" name="Grouper"/>
          <p:cNvGrpSpPr/>
          <p:nvPr/>
        </p:nvGrpSpPr>
        <p:grpSpPr>
          <a:xfrm>
            <a:off x="3611069" y="7342789"/>
            <a:ext cx="7269608" cy="660401"/>
            <a:chOff x="0" y="-139699"/>
            <a:chExt cx="7269607" cy="660400"/>
          </a:xfrm>
        </p:grpSpPr>
        <p:sp>
          <p:nvSpPr>
            <p:cNvPr id="423" name="Répétition = importance, renforcement"/>
            <p:cNvSpPr txBox="1"/>
            <p:nvPr/>
          </p:nvSpPr>
          <p:spPr>
            <a:xfrm>
              <a:off x="3936827" y="-139700"/>
              <a:ext cx="3332781"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Répétition = importance, renforcement</a:t>
              </a:r>
            </a:p>
          </p:txBody>
        </p:sp>
        <p:sp>
          <p:nvSpPr>
            <p:cNvPr id="424" name="Ligne"/>
            <p:cNvSpPr/>
            <p:nvPr/>
          </p:nvSpPr>
          <p:spPr>
            <a:xfrm>
              <a:off x="0" y="190500"/>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pic>
        <p:nvPicPr>
          <p:cNvPr id="426" name="partage-du-pain.jpg.jpeg" descr="partage-du-pain.jpg.jpeg"/>
          <p:cNvPicPr>
            <a:picLocks noChangeAspect="1"/>
          </p:cNvPicPr>
          <p:nvPr/>
        </p:nvPicPr>
        <p:blipFill>
          <a:blip r:embed="rId2">
            <a:extLst/>
          </a:blip>
          <a:stretch>
            <a:fillRect/>
          </a:stretch>
        </p:blipFill>
        <p:spPr>
          <a:xfrm>
            <a:off x="10172435" y="88489"/>
            <a:ext cx="2582906" cy="1721937"/>
          </a:xfrm>
          <a:prstGeom prst="rect">
            <a:avLst/>
          </a:prstGeom>
          <a:ln w="12700">
            <a:miter lim="400000"/>
          </a:ln>
        </p:spPr>
      </p:pic>
      <p:sp>
        <p:nvSpPr>
          <p:cNvPr id="427" name="Ces jours-là, une foule [très] nombreuse s'était [de nouveau] réunie et n'avait pas de quoi manger. Jésus appela ses disciples et leur dit: «Je suis rempli de compassion pour cette foule, car voilà trois jours qu'ils sont près de moi, et ils n'ont rien à"/>
          <p:cNvSpPr txBox="1"/>
          <p:nvPr/>
        </p:nvSpPr>
        <p:spPr>
          <a:xfrm>
            <a:off x="252848" y="1875013"/>
            <a:ext cx="12499103" cy="170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i="1" sz="1500">
                <a:solidFill>
                  <a:schemeClr val="accent2"/>
                </a:solidFill>
                <a:latin typeface="+mj-lt"/>
                <a:ea typeface="+mj-ea"/>
                <a:cs typeface="+mj-cs"/>
                <a:sym typeface="Helvetica"/>
              </a:defRPr>
            </a:lvl1pPr>
          </a:lstStyle>
          <a:p>
            <a:pPr/>
            <a:r>
              <a:t>Ces jours-là, une foule [très] nombreuse s'était [de nouveau] réunie et n'avait pas de quoi manger. Jésus appela ses disciples et leur dit: «Je suis rempli de compassion pour cette foule, car voilà trois jours qu'ils sont près de moi, et ils n'ont rien à manger. Si je les renvoie chez eux à jeun, les forces leur manqueront en chemin, car quelques-uns d'entre eux sont venus de loin.» Ses disciples lui répondirent: «Comment pourrait-on leur donner assez de pains à manger, ici, dans un endroit désert?» Jésus leur demanda: «Combien avez-vous de pains?» «Sept», répondirent-ils. Alors il fit asseoir la foule par terre, prit les sept pains et, après avoir remercié Dieu, il les rompit et les donna à ses disciples pour les distribuer; et ils les distribuèrent à la foule. Ils avaient encore quelques petits poissons; Jésus bénit et les fit aussi distribuer. Ils mangèrent et furent rassasiés, et l'on emporta sept corbeilles pleines des morceaux qui restaient. Ceux qui mangèrent étaient environ 4000. Ensuite Jésus les renvoya.</a:t>
            </a:r>
          </a:p>
        </p:txBody>
      </p:sp>
      <p:sp>
        <p:nvSpPr>
          <p:cNvPr id="428" name="3- Pourquoi 2 multiplications des pains"/>
          <p:cNvSpPr txBox="1"/>
          <p:nvPr/>
        </p:nvSpPr>
        <p:spPr>
          <a:xfrm>
            <a:off x="589402" y="4793503"/>
            <a:ext cx="8804560" cy="29729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200"/>
              </a:spcBef>
            </a:pPr>
          </a:p>
          <a:p>
            <a:pPr algn="l">
              <a:spcBef>
                <a:spcPts val="4200"/>
              </a:spcBef>
            </a:pPr>
            <a:r>
              <a:t>3- Pourquoi 2 multiplications des pains</a:t>
            </a:r>
          </a:p>
        </p:txBody>
      </p:sp>
      <p:grpSp>
        <p:nvGrpSpPr>
          <p:cNvPr id="431" name="Grouper"/>
          <p:cNvGrpSpPr/>
          <p:nvPr/>
        </p:nvGrpSpPr>
        <p:grpSpPr>
          <a:xfrm>
            <a:off x="3726667" y="8212913"/>
            <a:ext cx="7269608" cy="381001"/>
            <a:chOff x="0" y="0"/>
            <a:chExt cx="7269607" cy="381000"/>
          </a:xfrm>
        </p:grpSpPr>
        <p:sp>
          <p:nvSpPr>
            <p:cNvPr id="429" name="Vrai et faux-pain"/>
            <p:cNvSpPr txBox="1"/>
            <p:nvPr/>
          </p:nvSpPr>
          <p:spPr>
            <a:xfrm>
              <a:off x="3936827" y="0"/>
              <a:ext cx="3332781"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Vrai et faux-pain</a:t>
              </a:r>
            </a:p>
          </p:txBody>
        </p:sp>
        <p:sp>
          <p:nvSpPr>
            <p:cNvPr id="430" name="Ligne"/>
            <p:cNvSpPr/>
            <p:nvPr/>
          </p:nvSpPr>
          <p:spPr>
            <a:xfrm>
              <a:off x="0" y="190500"/>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grpSp>
        <p:nvGrpSpPr>
          <p:cNvPr id="434" name="Grouper"/>
          <p:cNvGrpSpPr/>
          <p:nvPr/>
        </p:nvGrpSpPr>
        <p:grpSpPr>
          <a:xfrm>
            <a:off x="3951913" y="8803637"/>
            <a:ext cx="7269608" cy="660401"/>
            <a:chOff x="0" y="-139699"/>
            <a:chExt cx="7269607" cy="660400"/>
          </a:xfrm>
        </p:grpSpPr>
        <p:sp>
          <p:nvSpPr>
            <p:cNvPr id="432" name="Métaphore spirituelle de l’enseignement"/>
            <p:cNvSpPr txBox="1"/>
            <p:nvPr/>
          </p:nvSpPr>
          <p:spPr>
            <a:xfrm>
              <a:off x="3936827" y="-139700"/>
              <a:ext cx="3332781" cy="660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Métaphore spirituelle de l’enseignement</a:t>
              </a:r>
            </a:p>
          </p:txBody>
        </p:sp>
        <p:sp>
          <p:nvSpPr>
            <p:cNvPr id="433" name="Ligne"/>
            <p:cNvSpPr/>
            <p:nvPr/>
          </p:nvSpPr>
          <p:spPr>
            <a:xfrm>
              <a:off x="0" y="190500"/>
              <a:ext cx="3612854"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419">
                                            <p:bg/>
                                          </p:spTgt>
                                        </p:tgtEl>
                                        <p:attrNameLst>
                                          <p:attrName>style.visibility</p:attrName>
                                        </p:attrNameLst>
                                      </p:cBhvr>
                                      <p:to>
                                        <p:strVal val="visible"/>
                                      </p:to>
                                    </p:set>
                                    <p:animEffect filter="fade" transition="in">
                                      <p:cBhvr>
                                        <p:cTn id="7" dur="1000"/>
                                        <p:tgtEl>
                                          <p:spTgt spid="41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419">
                                            <p:txEl>
                                              <p:pRg st="0" end="0"/>
                                            </p:txEl>
                                          </p:spTgt>
                                        </p:tgtEl>
                                        <p:attrNameLst>
                                          <p:attrName>style.visibility</p:attrName>
                                        </p:attrNameLst>
                                      </p:cBhvr>
                                      <p:to>
                                        <p:strVal val="visible"/>
                                      </p:to>
                                    </p:set>
                                    <p:animEffect filter="fade" transition="in">
                                      <p:cBhvr>
                                        <p:cTn id="10" dur="1000"/>
                                        <p:tgtEl>
                                          <p:spTgt spid="4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2" fill="hold">
                                  <p:stCondLst>
                                    <p:cond delay="0"/>
                                  </p:stCondLst>
                                  <p:iterate type="el" backwards="0">
                                    <p:tmAbs val="0"/>
                                  </p:iterate>
                                  <p:childTnLst>
                                    <p:set>
                                      <p:cBhvr>
                                        <p:cTn id="14" fill="hold"/>
                                        <p:tgtEl>
                                          <p:spTgt spid="428"/>
                                        </p:tgtEl>
                                        <p:attrNameLst>
                                          <p:attrName>style.visibility</p:attrName>
                                        </p:attrNameLst>
                                      </p:cBhvr>
                                      <p:to>
                                        <p:strVal val="visible"/>
                                      </p:to>
                                    </p:set>
                                    <p:animEffect filter="fade" transition="in">
                                      <p:cBhvr>
                                        <p:cTn id="15" dur="1000"/>
                                        <p:tgtEl>
                                          <p:spTgt spid="428"/>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3" fill="hold">
                                  <p:stCondLst>
                                    <p:cond delay="0"/>
                                  </p:stCondLst>
                                  <p:iterate type="el" backwards="0">
                                    <p:tmAbs val="0"/>
                                  </p:iterate>
                                  <p:childTnLst>
                                    <p:set>
                                      <p:cBhvr>
                                        <p:cTn id="19" fill="hold"/>
                                        <p:tgtEl>
                                          <p:spTgt spid="422"/>
                                        </p:tgtEl>
                                        <p:attrNameLst>
                                          <p:attrName>style.visibility</p:attrName>
                                        </p:attrNameLst>
                                      </p:cBhvr>
                                      <p:to>
                                        <p:strVal val="visible"/>
                                      </p:to>
                                    </p:set>
                                    <p:animEffect filter="fade" transition="in">
                                      <p:cBhvr>
                                        <p:cTn id="20" dur="1000"/>
                                        <p:tgtEl>
                                          <p:spTgt spid="422"/>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4" fill="hold">
                                  <p:stCondLst>
                                    <p:cond delay="0"/>
                                  </p:stCondLst>
                                  <p:iterate type="el" backwards="0">
                                    <p:tmAbs val="0"/>
                                  </p:iterate>
                                  <p:childTnLst>
                                    <p:set>
                                      <p:cBhvr>
                                        <p:cTn id="24" fill="hold"/>
                                        <p:tgtEl>
                                          <p:spTgt spid="425"/>
                                        </p:tgtEl>
                                        <p:attrNameLst>
                                          <p:attrName>style.visibility</p:attrName>
                                        </p:attrNameLst>
                                      </p:cBhvr>
                                      <p:to>
                                        <p:strVal val="visible"/>
                                      </p:to>
                                    </p:set>
                                    <p:animEffect filter="fade" transition="in">
                                      <p:cBhvr>
                                        <p:cTn id="25" dur="1000"/>
                                        <p:tgtEl>
                                          <p:spTgt spid="425"/>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5" fill="hold">
                                  <p:stCondLst>
                                    <p:cond delay="0"/>
                                  </p:stCondLst>
                                  <p:iterate type="el" backwards="0">
                                    <p:tmAbs val="0"/>
                                  </p:iterate>
                                  <p:childTnLst>
                                    <p:set>
                                      <p:cBhvr>
                                        <p:cTn id="29" fill="hold"/>
                                        <p:tgtEl>
                                          <p:spTgt spid="431"/>
                                        </p:tgtEl>
                                        <p:attrNameLst>
                                          <p:attrName>style.visibility</p:attrName>
                                        </p:attrNameLst>
                                      </p:cBhvr>
                                      <p:to>
                                        <p:strVal val="visible"/>
                                      </p:to>
                                    </p:set>
                                    <p:animEffect filter="fade" transition="in">
                                      <p:cBhvr>
                                        <p:cTn id="30" dur="1000"/>
                                        <p:tgtEl>
                                          <p:spTgt spid="431"/>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6" fill="hold">
                                  <p:stCondLst>
                                    <p:cond delay="0"/>
                                  </p:stCondLst>
                                  <p:iterate type="el" backwards="0">
                                    <p:tmAbs val="0"/>
                                  </p:iterate>
                                  <p:childTnLst>
                                    <p:set>
                                      <p:cBhvr>
                                        <p:cTn id="34" fill="hold"/>
                                        <p:tgtEl>
                                          <p:spTgt spid="434"/>
                                        </p:tgtEl>
                                        <p:attrNameLst>
                                          <p:attrName>style.visibility</p:attrName>
                                        </p:attrNameLst>
                                      </p:cBhvr>
                                      <p:to>
                                        <p:strVal val="visible"/>
                                      </p:to>
                                    </p:set>
                                    <p:animEffect filter="fade" transition="in">
                                      <p:cBhvr>
                                        <p:cTn id="35" dur="1000"/>
                                        <p:tgtEl>
                                          <p:spTgt spid="4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8" grpId="2"/>
      <p:bldP build="whole" bldLvl="1" animBg="1" rev="0" advAuto="0" spid="431" grpId="5"/>
      <p:bldP build="whole" bldLvl="1" animBg="1" rev="0" advAuto="0" spid="425" grpId="4"/>
      <p:bldP build="whole" bldLvl="1" animBg="1" rev="0" advAuto="0" spid="422" grpId="3"/>
      <p:bldP build="whole" bldLvl="1" animBg="1" rev="0" advAuto="0" spid="434" grpId="6"/>
      <p:bldP build="p" bldLvl="5" animBg="1" rev="0" advAuto="0" spid="41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36" name="Photo-26-07-2015-13-25-46.jpg" descr="Photo-26-07-2015-13-25-46.jpg"/>
          <p:cNvPicPr>
            <a:picLocks noChangeAspect="1"/>
          </p:cNvPicPr>
          <p:nvPr/>
        </p:nvPicPr>
        <p:blipFill>
          <a:blip r:embed="rId2">
            <a:extLst/>
          </a:blip>
          <a:stretch>
            <a:fillRect/>
          </a:stretch>
        </p:blipFill>
        <p:spPr>
          <a:xfrm>
            <a:off x="1358276" y="1112630"/>
            <a:ext cx="9493116" cy="7119838"/>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Jésus partit de là et s'en alla dans le territoire de Tyr et de Sidon. Il entra dans une maison, désirant Lorsqu'ils revinrent vers les disciples, ils virent autour d'eux une grande foule et des spécialistes de la loi qui discutaient avec eux. Dès que le"/>
          <p:cNvSpPr txBox="1"/>
          <p:nvPr/>
        </p:nvSpPr>
        <p:spPr>
          <a:xfrm>
            <a:off x="2315622" y="1999864"/>
            <a:ext cx="8662550" cy="4673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i="1" sz="1500">
                <a:solidFill>
                  <a:schemeClr val="accent2"/>
                </a:solidFill>
                <a:latin typeface="+mj-lt"/>
                <a:ea typeface="+mj-ea"/>
                <a:cs typeface="+mj-cs"/>
                <a:sym typeface="Helvetica"/>
              </a:defRPr>
            </a:pPr>
            <a:r>
              <a:t>Jésus partit de là et s'en alla dans le territoire de Tyr et de Sidon. Il entra dans une maison, désirant Lorsqu'ils revinrent vers les disciples, ils virent autour d'eux une grande foule et des spécialistes de la loi qui discutaient avec eux. Dès que les gens virent Jésus, ils furent surpris et accoururent pour le saluer. Il leur demanda: «De quoi discutez-vous avec eux?» Un homme de la foule lui répondit: «Maître, je t'ai amené mon fils qui a un esprit muet. Partout où l'esprit s'empare de lui, il le jette par terre; l'enfant écume, grince des dents et devient tout raide. J'ai prié tes disciples de chasser l'esprit et ils n'ont pas pu.» «Génération incrédule, leur dit Jésus, jusqu'à quand serai-je avec vous? Jusqu'à quand devrai-je vous supporter? Amenez-le-moi.» On le lui amena. Dès que l'enfant vit Jésus, l'esprit l'agita avec violence; il tomba, et il se roulait par terre en écumant. Jésus demanda au père: «Depuis combien de temps cela lui arrive-t-il?» «Depuis son enfance, répondit-il, et souvent l'esprit l'a jeté dans le feu et dans l'eau pour le faire mourir. Mais si tu peux faire quelque chose, viens à notre secours, aie compassion de nous.» Jésus lui dit: «Si tu peux! Tout est possible à celui qui croit.» Aussitôt le père de l'enfant, [en larmes,] s'écria: «Je crois, [Seigneur,] viens au secours de mon incrédulité!» Voyant accourir la foule, Jésus menaça l'esprit impur en lui disant: «Esprit muet et sourd, je te l'ordonne, sors de cet enfant et n'y rentre plus.» L'esprit sortit de l'enfant en poussant des cris et en le secouant très violemment. L'enfant devint comme mort, de sorte que beaucoup disaient qu'il était mort, mais Jésus le prit par la main, le fit lever, et il se tint debout.</a:t>
            </a:r>
          </a:p>
          <a:p>
            <a:pPr>
              <a:defRPr i="1" sz="1500">
                <a:solidFill>
                  <a:schemeClr val="accent2"/>
                </a:solidFill>
                <a:latin typeface="+mj-lt"/>
                <a:ea typeface="+mj-ea"/>
                <a:cs typeface="+mj-cs"/>
                <a:sym typeface="Helvetica"/>
              </a:defRPr>
            </a:pPr>
            <a:r>
              <a:t>Quand Jésus entra dans la maison, ses disciples lui demandèrent en privé: «Pourquoi n'avons-nous pas pu chasser cet esprit?» Il leur dit: «Cette espèce-là ne peut sortir que par la prière [et par le jeûne].»</a:t>
            </a:r>
          </a:p>
        </p:txBody>
      </p:sp>
      <p:sp>
        <p:nvSpPr>
          <p:cNvPr id="165" name="Marc 9:14-29"/>
          <p:cNvSpPr txBox="1"/>
          <p:nvPr/>
        </p:nvSpPr>
        <p:spPr>
          <a:xfrm>
            <a:off x="8278372" y="8811476"/>
            <a:ext cx="199675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500" u="sng">
                <a:solidFill>
                  <a:schemeClr val="accent2"/>
                </a:solidFill>
                <a:latin typeface="+mj-lt"/>
                <a:ea typeface="+mj-ea"/>
                <a:cs typeface="+mj-cs"/>
                <a:sym typeface="Helvetica"/>
              </a:defRPr>
            </a:lvl1pPr>
          </a:lstStyle>
          <a:p>
            <a:pPr>
              <a:defRPr u="none"/>
            </a:pPr>
            <a:r>
              <a:rPr u="sng"/>
              <a:t>Marc 9:14-29</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4"/>
                                        </p:tgtEl>
                                        <p:attrNameLst>
                                          <p:attrName>style.visibility</p:attrName>
                                        </p:attrNameLst>
                                      </p:cBhvr>
                                      <p:to>
                                        <p:strVal val="visible"/>
                                      </p:to>
                                    </p:set>
                                    <p:animEffect filter="fade" transition="in">
                                      <p:cBhvr>
                                        <p:cTn id="7" dur="1000"/>
                                        <p:tgtEl>
                                          <p:spTgt spid="1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4"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3 passages parallèles"/>
          <p:cNvSpPr txBox="1"/>
          <p:nvPr>
            <p:ph type="title"/>
          </p:nvPr>
        </p:nvSpPr>
        <p:spPr>
          <a:xfrm>
            <a:off x="635981" y="-263899"/>
            <a:ext cx="11099801" cy="2159001"/>
          </a:xfrm>
          <a:prstGeom prst="rect">
            <a:avLst/>
          </a:prstGeom>
        </p:spPr>
        <p:txBody>
          <a:bodyPr/>
          <a:lstStyle/>
          <a:p>
            <a:pPr/>
            <a:r>
              <a:t>3 passages parallèles</a:t>
            </a:r>
          </a:p>
        </p:txBody>
      </p:sp>
      <p:sp>
        <p:nvSpPr>
          <p:cNvPr id="168" name="Mat 17:14-21"/>
          <p:cNvSpPr txBox="1"/>
          <p:nvPr/>
        </p:nvSpPr>
        <p:spPr>
          <a:xfrm>
            <a:off x="368922" y="4008840"/>
            <a:ext cx="11633918"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Mat 17:14-21</a:t>
            </a:r>
          </a:p>
        </p:txBody>
      </p:sp>
      <p:sp>
        <p:nvSpPr>
          <p:cNvPr id="169" name="Luc 9: 37-43"/>
          <p:cNvSpPr txBox="1"/>
          <p:nvPr/>
        </p:nvSpPr>
        <p:spPr>
          <a:xfrm>
            <a:off x="368922" y="4801042"/>
            <a:ext cx="11633918"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Luc 9: 37-43</a:t>
            </a:r>
          </a:p>
        </p:txBody>
      </p:sp>
      <p:sp>
        <p:nvSpPr>
          <p:cNvPr id="170" name="Marc 9:14-29"/>
          <p:cNvSpPr txBox="1"/>
          <p:nvPr/>
        </p:nvSpPr>
        <p:spPr>
          <a:xfrm>
            <a:off x="4887584" y="5429250"/>
            <a:ext cx="282503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473792"/>
                    <a:satOff val="-50209"/>
                    <a:lumOff val="23543"/>
                  </a:schemeClr>
                </a:solidFill>
              </a:defRPr>
            </a:lvl1pPr>
          </a:lstStyle>
          <a:p>
            <a:pPr/>
            <a:r>
              <a:t>Marc 9:14-29</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Les 9 autres"/>
          <p:cNvSpPr txBox="1"/>
          <p:nvPr/>
        </p:nvSpPr>
        <p:spPr>
          <a:xfrm>
            <a:off x="7748983" y="8671126"/>
            <a:ext cx="262204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2473792"/>
                    <a:satOff val="-50209"/>
                    <a:lumOff val="23543"/>
                  </a:schemeClr>
                </a:solidFill>
              </a:defRPr>
            </a:lvl1pPr>
          </a:lstStyle>
          <a:p>
            <a:pPr/>
            <a:r>
              <a:t>Les 9 autres</a:t>
            </a:r>
          </a:p>
        </p:txBody>
      </p:sp>
      <p:sp>
        <p:nvSpPr>
          <p:cNvPr id="173" name="@pierresolodky"/>
          <p:cNvSpPr txBox="1"/>
          <p:nvPr/>
        </p:nvSpPr>
        <p:spPr>
          <a:xfrm>
            <a:off x="10908923" y="9164622"/>
            <a:ext cx="1677468"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800"/>
            </a:lvl1pPr>
          </a:lstStyle>
          <a:p>
            <a:pPr/>
            <a:r>
              <a:t>@pierresolodky</a:t>
            </a:r>
          </a:p>
        </p:txBody>
      </p:sp>
      <p:pic>
        <p:nvPicPr>
          <p:cNvPr id="174" name="Unknown.jpeg" descr="Unknown.jpeg"/>
          <p:cNvPicPr>
            <a:picLocks noChangeAspect="1"/>
          </p:cNvPicPr>
          <p:nvPr/>
        </p:nvPicPr>
        <p:blipFill>
          <a:blip r:embed="rId2">
            <a:extLst/>
          </a:blip>
          <a:stretch>
            <a:fillRect/>
          </a:stretch>
        </p:blipFill>
        <p:spPr>
          <a:xfrm>
            <a:off x="1596700" y="1059019"/>
            <a:ext cx="2489201" cy="3276601"/>
          </a:xfrm>
          <a:prstGeom prst="rect">
            <a:avLst/>
          </a:prstGeom>
          <a:ln w="12700">
            <a:miter lim="400000"/>
          </a:ln>
        </p:spPr>
      </p:pic>
      <p:pic>
        <p:nvPicPr>
          <p:cNvPr id="175" name="element-conception-logo-montagne-graphique-simple-doodle-isole-voyage-nature-croquis-etiquette-modele-grunge-colline-randonnee-concept-illustration-vectorielle-rock-noir-ombre-forme-pictogramme-imprimer_550143-786.jpg.avif" descr="element-conception-logo-montagne-graphique-simple-doodle-isole-voyage-nature-croquis-etiquette-modele-grunge-colline-randonnee-concept-illustration-vectorielle-rock-noir-ombre-forme-pictogramme-imprimer_550143-786.jpg.avif"/>
          <p:cNvPicPr>
            <a:picLocks noChangeAspect="1"/>
          </p:cNvPicPr>
          <p:nvPr/>
        </p:nvPicPr>
        <p:blipFill>
          <a:blip r:embed="rId3">
            <a:extLst/>
          </a:blip>
          <a:srcRect l="828" t="23910" r="3" b="0"/>
          <a:stretch>
            <a:fillRect/>
          </a:stretch>
        </p:blipFill>
        <p:spPr>
          <a:xfrm>
            <a:off x="126773" y="3503864"/>
            <a:ext cx="5093876" cy="3040603"/>
          </a:xfrm>
          <a:custGeom>
            <a:avLst/>
            <a:gdLst/>
            <a:ahLst/>
            <a:cxnLst>
              <a:cxn ang="0">
                <a:pos x="wd2" y="hd2"/>
              </a:cxn>
              <a:cxn ang="5400000">
                <a:pos x="wd2" y="hd2"/>
              </a:cxn>
              <a:cxn ang="10800000">
                <a:pos x="wd2" y="hd2"/>
              </a:cxn>
              <a:cxn ang="16200000">
                <a:pos x="wd2" y="hd2"/>
              </a:cxn>
            </a:cxnLst>
            <a:rect l="0" t="0" r="r" b="b"/>
            <a:pathLst>
              <a:path w="21452" h="21555" fill="norm" stroke="1" extrusionOk="0">
                <a:moveTo>
                  <a:pt x="14591" y="4"/>
                </a:moveTo>
                <a:cubicBezTo>
                  <a:pt x="14353" y="53"/>
                  <a:pt x="14051" y="553"/>
                  <a:pt x="13672" y="1509"/>
                </a:cubicBezTo>
                <a:cubicBezTo>
                  <a:pt x="13324" y="2385"/>
                  <a:pt x="12497" y="3980"/>
                  <a:pt x="12039" y="4657"/>
                </a:cubicBezTo>
                <a:cubicBezTo>
                  <a:pt x="11838" y="4955"/>
                  <a:pt x="11582" y="5463"/>
                  <a:pt x="11471" y="5783"/>
                </a:cubicBezTo>
                <a:cubicBezTo>
                  <a:pt x="11244" y="6437"/>
                  <a:pt x="11025" y="6698"/>
                  <a:pt x="10627" y="6790"/>
                </a:cubicBezTo>
                <a:lnTo>
                  <a:pt x="10354" y="6852"/>
                </a:lnTo>
                <a:lnTo>
                  <a:pt x="10124" y="6312"/>
                </a:lnTo>
                <a:cubicBezTo>
                  <a:pt x="9997" y="6015"/>
                  <a:pt x="9814" y="5472"/>
                  <a:pt x="9716" y="5105"/>
                </a:cubicBezTo>
                <a:cubicBezTo>
                  <a:pt x="9576" y="4578"/>
                  <a:pt x="9394" y="4187"/>
                  <a:pt x="8850" y="3245"/>
                </a:cubicBezTo>
                <a:cubicBezTo>
                  <a:pt x="8289" y="2273"/>
                  <a:pt x="8138" y="1943"/>
                  <a:pt x="8033" y="1470"/>
                </a:cubicBezTo>
                <a:cubicBezTo>
                  <a:pt x="7962" y="1150"/>
                  <a:pt x="7902" y="848"/>
                  <a:pt x="7902" y="800"/>
                </a:cubicBezTo>
                <a:cubicBezTo>
                  <a:pt x="7902" y="752"/>
                  <a:pt x="7803" y="568"/>
                  <a:pt x="7682" y="389"/>
                </a:cubicBezTo>
                <a:cubicBezTo>
                  <a:pt x="7508" y="133"/>
                  <a:pt x="7430" y="77"/>
                  <a:pt x="7304" y="130"/>
                </a:cubicBezTo>
                <a:cubicBezTo>
                  <a:pt x="7022" y="249"/>
                  <a:pt x="6887" y="568"/>
                  <a:pt x="6624" y="1751"/>
                </a:cubicBezTo>
                <a:cubicBezTo>
                  <a:pt x="6556" y="2058"/>
                  <a:pt x="6459" y="2369"/>
                  <a:pt x="6408" y="2440"/>
                </a:cubicBezTo>
                <a:cubicBezTo>
                  <a:pt x="6357" y="2511"/>
                  <a:pt x="6277" y="2723"/>
                  <a:pt x="6229" y="2913"/>
                </a:cubicBezTo>
                <a:cubicBezTo>
                  <a:pt x="6097" y="3445"/>
                  <a:pt x="5433" y="4951"/>
                  <a:pt x="4954" y="5805"/>
                </a:cubicBezTo>
                <a:cubicBezTo>
                  <a:pt x="4104" y="7321"/>
                  <a:pt x="3588" y="8775"/>
                  <a:pt x="3315" y="10417"/>
                </a:cubicBezTo>
                <a:cubicBezTo>
                  <a:pt x="3087" y="11784"/>
                  <a:pt x="2843" y="12549"/>
                  <a:pt x="2317" y="13548"/>
                </a:cubicBezTo>
                <a:cubicBezTo>
                  <a:pt x="2064" y="14028"/>
                  <a:pt x="1790" y="14587"/>
                  <a:pt x="1710" y="14791"/>
                </a:cubicBezTo>
                <a:cubicBezTo>
                  <a:pt x="1424" y="15522"/>
                  <a:pt x="670" y="17012"/>
                  <a:pt x="340" y="17495"/>
                </a:cubicBezTo>
                <a:cubicBezTo>
                  <a:pt x="-148" y="18210"/>
                  <a:pt x="-95" y="18611"/>
                  <a:pt x="403" y="17976"/>
                </a:cubicBezTo>
                <a:cubicBezTo>
                  <a:pt x="534" y="17809"/>
                  <a:pt x="661" y="17674"/>
                  <a:pt x="686" y="17672"/>
                </a:cubicBezTo>
                <a:cubicBezTo>
                  <a:pt x="930" y="17657"/>
                  <a:pt x="2857" y="14431"/>
                  <a:pt x="3214" y="13438"/>
                </a:cubicBezTo>
                <a:cubicBezTo>
                  <a:pt x="3325" y="13131"/>
                  <a:pt x="3519" y="12356"/>
                  <a:pt x="3646" y="11716"/>
                </a:cubicBezTo>
                <a:cubicBezTo>
                  <a:pt x="3928" y="10292"/>
                  <a:pt x="4045" y="9894"/>
                  <a:pt x="4530" y="8720"/>
                </a:cubicBezTo>
                <a:cubicBezTo>
                  <a:pt x="4738" y="8214"/>
                  <a:pt x="5068" y="7364"/>
                  <a:pt x="5260" y="6829"/>
                </a:cubicBezTo>
                <a:cubicBezTo>
                  <a:pt x="5452" y="6295"/>
                  <a:pt x="5778" y="5487"/>
                  <a:pt x="5985" y="5037"/>
                </a:cubicBezTo>
                <a:cubicBezTo>
                  <a:pt x="6192" y="4587"/>
                  <a:pt x="6454" y="3990"/>
                  <a:pt x="6567" y="3709"/>
                </a:cubicBezTo>
                <a:cubicBezTo>
                  <a:pt x="6885" y="2918"/>
                  <a:pt x="7376" y="2012"/>
                  <a:pt x="7434" y="2111"/>
                </a:cubicBezTo>
                <a:cubicBezTo>
                  <a:pt x="7464" y="2161"/>
                  <a:pt x="7419" y="2428"/>
                  <a:pt x="7331" y="2722"/>
                </a:cubicBezTo>
                <a:cubicBezTo>
                  <a:pt x="7213" y="3113"/>
                  <a:pt x="7174" y="3398"/>
                  <a:pt x="7174" y="3870"/>
                </a:cubicBezTo>
                <a:cubicBezTo>
                  <a:pt x="7174" y="4495"/>
                  <a:pt x="7173" y="4497"/>
                  <a:pt x="6855" y="4992"/>
                </a:cubicBezTo>
                <a:cubicBezTo>
                  <a:pt x="6549" y="5467"/>
                  <a:pt x="6535" y="5511"/>
                  <a:pt x="6530" y="6030"/>
                </a:cubicBezTo>
                <a:cubicBezTo>
                  <a:pt x="6524" y="6766"/>
                  <a:pt x="6418" y="7245"/>
                  <a:pt x="6138" y="7817"/>
                </a:cubicBezTo>
                <a:cubicBezTo>
                  <a:pt x="6007" y="8082"/>
                  <a:pt x="5886" y="8425"/>
                  <a:pt x="5865" y="8582"/>
                </a:cubicBezTo>
                <a:cubicBezTo>
                  <a:pt x="5831" y="8846"/>
                  <a:pt x="5436" y="9485"/>
                  <a:pt x="5309" y="9485"/>
                </a:cubicBezTo>
                <a:cubicBezTo>
                  <a:pt x="5278" y="9485"/>
                  <a:pt x="5096" y="9743"/>
                  <a:pt x="4904" y="10056"/>
                </a:cubicBezTo>
                <a:cubicBezTo>
                  <a:pt x="4658" y="10458"/>
                  <a:pt x="4532" y="10599"/>
                  <a:pt x="4481" y="10529"/>
                </a:cubicBezTo>
                <a:cubicBezTo>
                  <a:pt x="4429" y="10458"/>
                  <a:pt x="4338" y="10614"/>
                  <a:pt x="4157" y="11083"/>
                </a:cubicBezTo>
                <a:cubicBezTo>
                  <a:pt x="3998" y="11497"/>
                  <a:pt x="3936" y="11736"/>
                  <a:pt x="3988" y="11736"/>
                </a:cubicBezTo>
                <a:cubicBezTo>
                  <a:pt x="4034" y="11736"/>
                  <a:pt x="4114" y="11600"/>
                  <a:pt x="4165" y="11432"/>
                </a:cubicBezTo>
                <a:cubicBezTo>
                  <a:pt x="4274" y="11079"/>
                  <a:pt x="4525" y="10769"/>
                  <a:pt x="4622" y="10869"/>
                </a:cubicBezTo>
                <a:cubicBezTo>
                  <a:pt x="4665" y="10915"/>
                  <a:pt x="4633" y="11093"/>
                  <a:pt x="4526" y="11398"/>
                </a:cubicBezTo>
                <a:cubicBezTo>
                  <a:pt x="4419" y="11708"/>
                  <a:pt x="4385" y="11892"/>
                  <a:pt x="4426" y="11961"/>
                </a:cubicBezTo>
                <a:cubicBezTo>
                  <a:pt x="4467" y="12030"/>
                  <a:pt x="4460" y="12178"/>
                  <a:pt x="4403" y="12408"/>
                </a:cubicBezTo>
                <a:cubicBezTo>
                  <a:pt x="4289" y="12865"/>
                  <a:pt x="4293" y="12895"/>
                  <a:pt x="4460" y="12825"/>
                </a:cubicBezTo>
                <a:cubicBezTo>
                  <a:pt x="4538" y="12792"/>
                  <a:pt x="4619" y="12790"/>
                  <a:pt x="4638" y="12822"/>
                </a:cubicBezTo>
                <a:cubicBezTo>
                  <a:pt x="4658" y="12854"/>
                  <a:pt x="4581" y="13257"/>
                  <a:pt x="4466" y="13714"/>
                </a:cubicBezTo>
                <a:cubicBezTo>
                  <a:pt x="4352" y="14171"/>
                  <a:pt x="4257" y="14564"/>
                  <a:pt x="4257" y="14589"/>
                </a:cubicBezTo>
                <a:cubicBezTo>
                  <a:pt x="4257" y="14614"/>
                  <a:pt x="4378" y="14415"/>
                  <a:pt x="4526" y="14150"/>
                </a:cubicBezTo>
                <a:cubicBezTo>
                  <a:pt x="4675" y="13885"/>
                  <a:pt x="4852" y="13430"/>
                  <a:pt x="4917" y="13137"/>
                </a:cubicBezTo>
                <a:cubicBezTo>
                  <a:pt x="4983" y="12845"/>
                  <a:pt x="5092" y="12400"/>
                  <a:pt x="5161" y="12147"/>
                </a:cubicBezTo>
                <a:cubicBezTo>
                  <a:pt x="5385" y="11327"/>
                  <a:pt x="5287" y="11087"/>
                  <a:pt x="4934" y="11587"/>
                </a:cubicBezTo>
                <a:cubicBezTo>
                  <a:pt x="4715" y="11898"/>
                  <a:pt x="4638" y="11768"/>
                  <a:pt x="4775" y="11320"/>
                </a:cubicBezTo>
                <a:cubicBezTo>
                  <a:pt x="5013" y="10548"/>
                  <a:pt x="5300" y="9919"/>
                  <a:pt x="5589" y="9539"/>
                </a:cubicBezTo>
                <a:cubicBezTo>
                  <a:pt x="5760" y="9314"/>
                  <a:pt x="6042" y="8798"/>
                  <a:pt x="6214" y="8394"/>
                </a:cubicBezTo>
                <a:cubicBezTo>
                  <a:pt x="6560" y="7579"/>
                  <a:pt x="6560" y="7578"/>
                  <a:pt x="6972" y="8146"/>
                </a:cubicBezTo>
                <a:cubicBezTo>
                  <a:pt x="7078" y="8292"/>
                  <a:pt x="7222" y="8484"/>
                  <a:pt x="7292" y="8568"/>
                </a:cubicBezTo>
                <a:cubicBezTo>
                  <a:pt x="7419" y="8720"/>
                  <a:pt x="7417" y="8725"/>
                  <a:pt x="7144" y="9308"/>
                </a:cubicBezTo>
                <a:cubicBezTo>
                  <a:pt x="6992" y="9631"/>
                  <a:pt x="6832" y="9896"/>
                  <a:pt x="6788" y="9896"/>
                </a:cubicBezTo>
                <a:cubicBezTo>
                  <a:pt x="6743" y="9896"/>
                  <a:pt x="6655" y="9990"/>
                  <a:pt x="6594" y="10104"/>
                </a:cubicBezTo>
                <a:cubicBezTo>
                  <a:pt x="6485" y="10306"/>
                  <a:pt x="6486" y="10324"/>
                  <a:pt x="6616" y="10771"/>
                </a:cubicBezTo>
                <a:cubicBezTo>
                  <a:pt x="6770" y="11307"/>
                  <a:pt x="6785" y="11905"/>
                  <a:pt x="6659" y="12617"/>
                </a:cubicBezTo>
                <a:cubicBezTo>
                  <a:pt x="6610" y="12896"/>
                  <a:pt x="6560" y="13446"/>
                  <a:pt x="6549" y="13838"/>
                </a:cubicBezTo>
                <a:cubicBezTo>
                  <a:pt x="6537" y="14230"/>
                  <a:pt x="6478" y="14732"/>
                  <a:pt x="6418" y="14957"/>
                </a:cubicBezTo>
                <a:cubicBezTo>
                  <a:pt x="6358" y="15182"/>
                  <a:pt x="6245" y="15637"/>
                  <a:pt x="6166" y="15967"/>
                </a:cubicBezTo>
                <a:cubicBezTo>
                  <a:pt x="6080" y="16326"/>
                  <a:pt x="5902" y="16783"/>
                  <a:pt x="5725" y="17098"/>
                </a:cubicBezTo>
                <a:cubicBezTo>
                  <a:pt x="5440" y="17605"/>
                  <a:pt x="5228" y="18149"/>
                  <a:pt x="5228" y="18379"/>
                </a:cubicBezTo>
                <a:cubicBezTo>
                  <a:pt x="5228" y="18626"/>
                  <a:pt x="5405" y="18455"/>
                  <a:pt x="5586" y="18030"/>
                </a:cubicBezTo>
                <a:cubicBezTo>
                  <a:pt x="5693" y="17779"/>
                  <a:pt x="5898" y="17414"/>
                  <a:pt x="6041" y="17217"/>
                </a:cubicBezTo>
                <a:cubicBezTo>
                  <a:pt x="6308" y="16848"/>
                  <a:pt x="6347" y="16747"/>
                  <a:pt x="6562" y="15892"/>
                </a:cubicBezTo>
                <a:cubicBezTo>
                  <a:pt x="6712" y="15294"/>
                  <a:pt x="6814" y="15356"/>
                  <a:pt x="6928" y="16111"/>
                </a:cubicBezTo>
                <a:cubicBezTo>
                  <a:pt x="6968" y="16377"/>
                  <a:pt x="7025" y="16665"/>
                  <a:pt x="7055" y="16750"/>
                </a:cubicBezTo>
                <a:cubicBezTo>
                  <a:pt x="7085" y="16834"/>
                  <a:pt x="7164" y="17100"/>
                  <a:pt x="7231" y="17340"/>
                </a:cubicBezTo>
                <a:cubicBezTo>
                  <a:pt x="7468" y="18201"/>
                  <a:pt x="8023" y="19222"/>
                  <a:pt x="8760" y="20154"/>
                </a:cubicBezTo>
                <a:cubicBezTo>
                  <a:pt x="9209" y="20722"/>
                  <a:pt x="9233" y="20288"/>
                  <a:pt x="8788" y="19642"/>
                </a:cubicBezTo>
                <a:cubicBezTo>
                  <a:pt x="8493" y="19213"/>
                  <a:pt x="8047" y="18158"/>
                  <a:pt x="8011" y="17802"/>
                </a:cubicBezTo>
                <a:cubicBezTo>
                  <a:pt x="7995" y="17647"/>
                  <a:pt x="8031" y="17622"/>
                  <a:pt x="8237" y="17647"/>
                </a:cubicBezTo>
                <a:lnTo>
                  <a:pt x="8479" y="17678"/>
                </a:lnTo>
                <a:lnTo>
                  <a:pt x="8055" y="17284"/>
                </a:lnTo>
                <a:cubicBezTo>
                  <a:pt x="7750" y="17003"/>
                  <a:pt x="7598" y="16792"/>
                  <a:pt x="7523" y="16541"/>
                </a:cubicBezTo>
                <a:cubicBezTo>
                  <a:pt x="7465" y="16349"/>
                  <a:pt x="7440" y="16158"/>
                  <a:pt x="7466" y="16114"/>
                </a:cubicBezTo>
                <a:cubicBezTo>
                  <a:pt x="7492" y="16070"/>
                  <a:pt x="7746" y="16174"/>
                  <a:pt x="8028" y="16347"/>
                </a:cubicBezTo>
                <a:cubicBezTo>
                  <a:pt x="8310" y="16521"/>
                  <a:pt x="8520" y="16627"/>
                  <a:pt x="8494" y="16584"/>
                </a:cubicBezTo>
                <a:cubicBezTo>
                  <a:pt x="8468" y="16540"/>
                  <a:pt x="8181" y="16221"/>
                  <a:pt x="7856" y="15875"/>
                </a:cubicBezTo>
                <a:cubicBezTo>
                  <a:pt x="7302" y="15284"/>
                  <a:pt x="7151" y="15006"/>
                  <a:pt x="7274" y="14800"/>
                </a:cubicBezTo>
                <a:cubicBezTo>
                  <a:pt x="7302" y="14752"/>
                  <a:pt x="7453" y="14845"/>
                  <a:pt x="7608" y="15008"/>
                </a:cubicBezTo>
                <a:cubicBezTo>
                  <a:pt x="8134" y="15559"/>
                  <a:pt x="8935" y="16255"/>
                  <a:pt x="9001" y="16218"/>
                </a:cubicBezTo>
                <a:cubicBezTo>
                  <a:pt x="9036" y="16198"/>
                  <a:pt x="8789" y="15882"/>
                  <a:pt x="8451" y="15517"/>
                </a:cubicBezTo>
                <a:cubicBezTo>
                  <a:pt x="8112" y="15153"/>
                  <a:pt x="7667" y="14673"/>
                  <a:pt x="7460" y="14448"/>
                </a:cubicBezTo>
                <a:cubicBezTo>
                  <a:pt x="7095" y="14052"/>
                  <a:pt x="7004" y="13834"/>
                  <a:pt x="7075" y="13520"/>
                </a:cubicBezTo>
                <a:cubicBezTo>
                  <a:pt x="7103" y="13399"/>
                  <a:pt x="7195" y="13440"/>
                  <a:pt x="7551" y="13742"/>
                </a:cubicBezTo>
                <a:cubicBezTo>
                  <a:pt x="7794" y="13948"/>
                  <a:pt x="8071" y="14129"/>
                  <a:pt x="8167" y="14142"/>
                </a:cubicBezTo>
                <a:cubicBezTo>
                  <a:pt x="8333" y="14164"/>
                  <a:pt x="8681" y="14487"/>
                  <a:pt x="9288" y="15188"/>
                </a:cubicBezTo>
                <a:cubicBezTo>
                  <a:pt x="9446" y="15370"/>
                  <a:pt x="9706" y="15639"/>
                  <a:pt x="9870" y="15785"/>
                </a:cubicBezTo>
                <a:cubicBezTo>
                  <a:pt x="10033" y="15931"/>
                  <a:pt x="10294" y="16247"/>
                  <a:pt x="10448" y="16488"/>
                </a:cubicBezTo>
                <a:cubicBezTo>
                  <a:pt x="10602" y="16729"/>
                  <a:pt x="10842" y="17022"/>
                  <a:pt x="10981" y="17141"/>
                </a:cubicBezTo>
                <a:cubicBezTo>
                  <a:pt x="11120" y="17259"/>
                  <a:pt x="11335" y="17564"/>
                  <a:pt x="11459" y="17819"/>
                </a:cubicBezTo>
                <a:cubicBezTo>
                  <a:pt x="11680" y="18272"/>
                  <a:pt x="11792" y="18391"/>
                  <a:pt x="11792" y="18173"/>
                </a:cubicBezTo>
                <a:cubicBezTo>
                  <a:pt x="11792" y="18016"/>
                  <a:pt x="11499" y="17355"/>
                  <a:pt x="11285" y="17031"/>
                </a:cubicBezTo>
                <a:cubicBezTo>
                  <a:pt x="11142" y="16814"/>
                  <a:pt x="11122" y="16742"/>
                  <a:pt x="11193" y="16696"/>
                </a:cubicBezTo>
                <a:cubicBezTo>
                  <a:pt x="11390" y="16569"/>
                  <a:pt x="12594" y="17793"/>
                  <a:pt x="12474" y="17996"/>
                </a:cubicBezTo>
                <a:cubicBezTo>
                  <a:pt x="12433" y="18064"/>
                  <a:pt x="12370" y="18059"/>
                  <a:pt x="12288" y="17985"/>
                </a:cubicBezTo>
                <a:cubicBezTo>
                  <a:pt x="12013" y="17737"/>
                  <a:pt x="12101" y="17898"/>
                  <a:pt x="12467" y="18311"/>
                </a:cubicBezTo>
                <a:cubicBezTo>
                  <a:pt x="12680" y="18552"/>
                  <a:pt x="13059" y="19037"/>
                  <a:pt x="13308" y="19389"/>
                </a:cubicBezTo>
                <a:cubicBezTo>
                  <a:pt x="13807" y="20095"/>
                  <a:pt x="14624" y="20838"/>
                  <a:pt x="14900" y="20838"/>
                </a:cubicBezTo>
                <a:cubicBezTo>
                  <a:pt x="14998" y="20838"/>
                  <a:pt x="15152" y="20925"/>
                  <a:pt x="15243" y="21029"/>
                </a:cubicBezTo>
                <a:cubicBezTo>
                  <a:pt x="15334" y="21133"/>
                  <a:pt x="15475" y="21291"/>
                  <a:pt x="15559" y="21381"/>
                </a:cubicBezTo>
                <a:cubicBezTo>
                  <a:pt x="15687" y="21518"/>
                  <a:pt x="16136" y="21541"/>
                  <a:pt x="18375" y="21547"/>
                </a:cubicBezTo>
                <a:cubicBezTo>
                  <a:pt x="18435" y="21547"/>
                  <a:pt x="18428" y="21546"/>
                  <a:pt x="18490" y="21547"/>
                </a:cubicBezTo>
                <a:lnTo>
                  <a:pt x="21452" y="21555"/>
                </a:lnTo>
                <a:lnTo>
                  <a:pt x="21452" y="18756"/>
                </a:lnTo>
                <a:lnTo>
                  <a:pt x="21452" y="18601"/>
                </a:lnTo>
                <a:lnTo>
                  <a:pt x="21452" y="15956"/>
                </a:lnTo>
                <a:lnTo>
                  <a:pt x="21139" y="14997"/>
                </a:lnTo>
                <a:cubicBezTo>
                  <a:pt x="20470" y="12946"/>
                  <a:pt x="20150" y="12317"/>
                  <a:pt x="19298" y="11379"/>
                </a:cubicBezTo>
                <a:cubicBezTo>
                  <a:pt x="18929" y="10973"/>
                  <a:pt x="18528" y="10483"/>
                  <a:pt x="18405" y="10293"/>
                </a:cubicBezTo>
                <a:cubicBezTo>
                  <a:pt x="18082" y="9791"/>
                  <a:pt x="17482" y="7785"/>
                  <a:pt x="17327" y="6689"/>
                </a:cubicBezTo>
                <a:cubicBezTo>
                  <a:pt x="17152" y="5451"/>
                  <a:pt x="16948" y="4810"/>
                  <a:pt x="16665" y="4612"/>
                </a:cubicBezTo>
                <a:cubicBezTo>
                  <a:pt x="16257" y="4327"/>
                  <a:pt x="15871" y="3773"/>
                  <a:pt x="15744" y="3290"/>
                </a:cubicBezTo>
                <a:cubicBezTo>
                  <a:pt x="15679" y="3040"/>
                  <a:pt x="15541" y="2636"/>
                  <a:pt x="15437" y="2393"/>
                </a:cubicBezTo>
                <a:cubicBezTo>
                  <a:pt x="15329" y="2140"/>
                  <a:pt x="15199" y="1632"/>
                  <a:pt x="15134" y="1211"/>
                </a:cubicBezTo>
                <a:cubicBezTo>
                  <a:pt x="15004" y="359"/>
                  <a:pt x="14830" y="-45"/>
                  <a:pt x="14591" y="4"/>
                </a:cubicBezTo>
                <a:close/>
                <a:moveTo>
                  <a:pt x="4964" y="8627"/>
                </a:moveTo>
                <a:cubicBezTo>
                  <a:pt x="4879" y="8682"/>
                  <a:pt x="4833" y="8821"/>
                  <a:pt x="4582" y="9795"/>
                </a:cubicBezTo>
                <a:cubicBezTo>
                  <a:pt x="4392" y="10529"/>
                  <a:pt x="4563" y="10173"/>
                  <a:pt x="4839" y="9260"/>
                </a:cubicBezTo>
                <a:cubicBezTo>
                  <a:pt x="4960" y="8858"/>
                  <a:pt x="5013" y="8596"/>
                  <a:pt x="4964" y="8627"/>
                </a:cubicBezTo>
                <a:close/>
              </a:path>
            </a:pathLst>
          </a:custGeom>
          <a:ln w="12700">
            <a:miter lim="400000"/>
          </a:ln>
        </p:spPr>
      </p:pic>
      <p:pic>
        <p:nvPicPr>
          <p:cNvPr id="176" name="11030_403_113_01_Serre_Poncon_CL.jpg" descr="11030_403_113_01_Serre_Poncon_CL.jpg"/>
          <p:cNvPicPr>
            <a:picLocks noChangeAspect="1"/>
          </p:cNvPicPr>
          <p:nvPr/>
        </p:nvPicPr>
        <p:blipFill>
          <a:blip r:embed="rId4">
            <a:extLst/>
          </a:blip>
          <a:stretch>
            <a:fillRect/>
          </a:stretch>
        </p:blipFill>
        <p:spPr>
          <a:xfrm>
            <a:off x="6291770" y="5364398"/>
            <a:ext cx="4914902" cy="3276601"/>
          </a:xfrm>
          <a:prstGeom prst="rect">
            <a:avLst/>
          </a:prstGeom>
          <a:ln w="12700">
            <a:miter lim="400000"/>
          </a:ln>
        </p:spPr>
      </p:pic>
      <p:sp>
        <p:nvSpPr>
          <p:cNvPr id="180" name="Ligne de connexion"/>
          <p:cNvSpPr/>
          <p:nvPr/>
        </p:nvSpPr>
        <p:spPr>
          <a:xfrm>
            <a:off x="4514450" y="3082536"/>
            <a:ext cx="3706898" cy="21481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9299" y="950"/>
                  <a:pt x="16499" y="8150"/>
                  <a:pt x="21600" y="21600"/>
                </a:cubicBezTo>
              </a:path>
            </a:pathLst>
          </a:custGeom>
          <a:ln w="203200">
            <a:solidFill>
              <a:srgbClr val="A6AAA9"/>
            </a:solidFill>
            <a:miter lim="400000"/>
            <a:tailEnd type="triangle"/>
          </a:ln>
        </p:spPr>
        <p:txBody>
          <a:bodyPr/>
          <a:lstStyle/>
          <a:p>
            <a:pPr/>
          </a:p>
        </p:txBody>
      </p:sp>
      <p:sp>
        <p:nvSpPr>
          <p:cNvPr id="178" name="Contexte"/>
          <p:cNvSpPr txBox="1"/>
          <p:nvPr>
            <p:ph type="ctrTitle"/>
          </p:nvPr>
        </p:nvSpPr>
        <p:spPr>
          <a:xfrm>
            <a:off x="2095405" y="-119402"/>
            <a:ext cx="11099801" cy="2159001"/>
          </a:xfrm>
          <a:prstGeom prst="rect">
            <a:avLst/>
          </a:prstGeom>
        </p:spPr>
        <p:txBody>
          <a:bodyPr anchor="ctr"/>
          <a:lstStyle/>
          <a:p>
            <a:pPr/>
            <a:r>
              <a:t>Contexte</a:t>
            </a:r>
          </a:p>
        </p:txBody>
      </p:sp>
      <p:sp>
        <p:nvSpPr>
          <p:cNvPr id="179" name="Jésus…"/>
          <p:cNvSpPr txBox="1"/>
          <p:nvPr/>
        </p:nvSpPr>
        <p:spPr>
          <a:xfrm>
            <a:off x="1907469" y="6567735"/>
            <a:ext cx="1867663" cy="228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solidFill>
                  <a:schemeClr val="accent2">
                    <a:hueOff val="-2473792"/>
                    <a:satOff val="-50209"/>
                    <a:lumOff val="23543"/>
                  </a:schemeClr>
                </a:solidFill>
              </a:defRPr>
            </a:pPr>
            <a:r>
              <a:t>Jésus</a:t>
            </a:r>
          </a:p>
          <a:p>
            <a:pPr>
              <a:defRPr>
                <a:solidFill>
                  <a:schemeClr val="accent2">
                    <a:hueOff val="-2473792"/>
                    <a:satOff val="-50209"/>
                    <a:lumOff val="23543"/>
                  </a:schemeClr>
                </a:solidFill>
              </a:defRPr>
            </a:pPr>
            <a:r>
              <a:t>Pierre</a:t>
            </a:r>
          </a:p>
          <a:p>
            <a:pPr>
              <a:defRPr>
                <a:solidFill>
                  <a:schemeClr val="accent2">
                    <a:hueOff val="-2473792"/>
                    <a:satOff val="-50209"/>
                    <a:lumOff val="23543"/>
                  </a:schemeClr>
                </a:solidFill>
              </a:defRPr>
            </a:pPr>
            <a:r>
              <a:t>Jacques</a:t>
            </a:r>
          </a:p>
          <a:p>
            <a:pPr>
              <a:defRPr>
                <a:solidFill>
                  <a:schemeClr val="accent2">
                    <a:hueOff val="-2473792"/>
                    <a:satOff val="-50209"/>
                    <a:lumOff val="23543"/>
                  </a:schemeClr>
                </a:solidFill>
              </a:defRPr>
            </a:pPr>
            <a:r>
              <a:t>Jean</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Acteurs"/>
          <p:cNvSpPr txBox="1"/>
          <p:nvPr>
            <p:ph type="title"/>
          </p:nvPr>
        </p:nvSpPr>
        <p:spPr>
          <a:xfrm>
            <a:off x="1575214" y="-148302"/>
            <a:ext cx="11099801" cy="2159001"/>
          </a:xfrm>
          <a:prstGeom prst="rect">
            <a:avLst/>
          </a:prstGeom>
        </p:spPr>
        <p:txBody>
          <a:bodyPr/>
          <a:lstStyle/>
          <a:p>
            <a:pPr/>
            <a:r>
              <a:t>Acteurs</a:t>
            </a:r>
          </a:p>
        </p:txBody>
      </p:sp>
      <p:sp>
        <p:nvSpPr>
          <p:cNvPr id="183" name="+ les 3"/>
          <p:cNvSpPr txBox="1"/>
          <p:nvPr/>
        </p:nvSpPr>
        <p:spPr>
          <a:xfrm>
            <a:off x="801039" y="4106328"/>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 les 3</a:t>
            </a:r>
          </a:p>
        </p:txBody>
      </p:sp>
      <p:sp>
        <p:nvSpPr>
          <p:cNvPr id="184" name="Les 9 autres disciples"/>
          <p:cNvSpPr txBox="1"/>
          <p:nvPr/>
        </p:nvSpPr>
        <p:spPr>
          <a:xfrm>
            <a:off x="931087" y="5282480"/>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Les 9 autres disciples</a:t>
            </a:r>
          </a:p>
        </p:txBody>
      </p:sp>
      <p:sp>
        <p:nvSpPr>
          <p:cNvPr id="185" name="Les scribes/spécialistes de la loi"/>
          <p:cNvSpPr txBox="1"/>
          <p:nvPr/>
        </p:nvSpPr>
        <p:spPr>
          <a:xfrm>
            <a:off x="931087" y="6873139"/>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Les scribes/spécialistes de la loi</a:t>
            </a:r>
          </a:p>
        </p:txBody>
      </p:sp>
      <p:sp>
        <p:nvSpPr>
          <p:cNvPr id="186" name="Le fils possédé"/>
          <p:cNvSpPr txBox="1"/>
          <p:nvPr/>
        </p:nvSpPr>
        <p:spPr>
          <a:xfrm>
            <a:off x="801039" y="7668468"/>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Le fils possédé</a:t>
            </a:r>
          </a:p>
        </p:txBody>
      </p:sp>
      <p:sp>
        <p:nvSpPr>
          <p:cNvPr id="187" name="Le père du démoniaque"/>
          <p:cNvSpPr txBox="1"/>
          <p:nvPr/>
        </p:nvSpPr>
        <p:spPr>
          <a:xfrm>
            <a:off x="801039" y="6077809"/>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Le père du démoniaque </a:t>
            </a:r>
          </a:p>
        </p:txBody>
      </p:sp>
      <p:sp>
        <p:nvSpPr>
          <p:cNvPr id="188" name="Jésus"/>
          <p:cNvSpPr txBox="1"/>
          <p:nvPr/>
        </p:nvSpPr>
        <p:spPr>
          <a:xfrm>
            <a:off x="801039" y="3691820"/>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Jésus</a:t>
            </a:r>
          </a:p>
        </p:txBody>
      </p:sp>
      <p:pic>
        <p:nvPicPr>
          <p:cNvPr id="189" name="figurine-comedy-performer-sur-scene-tiree-a-la-main-concept-de-theatre-public-acteur-icone-simple-motif-pour-le-pictogramme-public-voix-parole-stand-2fnanwn.jpg" descr="figurine-comedy-performer-sur-scene-tiree-a-la-main-concept-de-theatre-public-acteur-icone-simple-motif-pour-le-pictogramme-public-voix-parole-stand-2fnanwn.jpg"/>
          <p:cNvPicPr>
            <a:picLocks noChangeAspect="1"/>
          </p:cNvPicPr>
          <p:nvPr/>
        </p:nvPicPr>
        <p:blipFill>
          <a:blip r:embed="rId2">
            <a:extLst/>
          </a:blip>
          <a:srcRect l="0" t="0" r="0" b="14329"/>
          <a:stretch>
            <a:fillRect/>
          </a:stretch>
        </p:blipFill>
        <p:spPr>
          <a:xfrm>
            <a:off x="269417" y="1145983"/>
            <a:ext cx="4270214" cy="3911569"/>
          </a:xfrm>
          <a:prstGeom prst="rect">
            <a:avLst/>
          </a:prstGeom>
          <a:ln w="12700">
            <a:miter lim="400000"/>
          </a:ln>
        </p:spPr>
      </p:pic>
      <p:sp>
        <p:nvSpPr>
          <p:cNvPr id="190" name="La foule"/>
          <p:cNvSpPr txBox="1"/>
          <p:nvPr/>
        </p:nvSpPr>
        <p:spPr>
          <a:xfrm>
            <a:off x="931087" y="4686299"/>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La foule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Acteurs"/>
          <p:cNvSpPr txBox="1"/>
          <p:nvPr>
            <p:ph type="title"/>
          </p:nvPr>
        </p:nvSpPr>
        <p:spPr>
          <a:xfrm>
            <a:off x="1575214" y="-148302"/>
            <a:ext cx="11099801" cy="2159001"/>
          </a:xfrm>
          <a:prstGeom prst="rect">
            <a:avLst/>
          </a:prstGeom>
        </p:spPr>
        <p:txBody>
          <a:bodyPr/>
          <a:lstStyle/>
          <a:p>
            <a:pPr/>
            <a:r>
              <a:t>Acteurs</a:t>
            </a:r>
          </a:p>
        </p:txBody>
      </p:sp>
      <p:pic>
        <p:nvPicPr>
          <p:cNvPr id="193" name="figurine-comedy-performer-sur-scene-tiree-a-la-main-concept-de-theatre-public-acteur-icone-simple-motif-pour-le-pictogramme-public-voix-parole-stand-2fnanwn.jpg" descr="figurine-comedy-performer-sur-scene-tiree-a-la-main-concept-de-theatre-public-acteur-icone-simple-motif-pour-le-pictogramme-public-voix-parole-stand-2fnanwn.jpg"/>
          <p:cNvPicPr>
            <a:picLocks noChangeAspect="1"/>
          </p:cNvPicPr>
          <p:nvPr/>
        </p:nvPicPr>
        <p:blipFill>
          <a:blip r:embed="rId2">
            <a:extLst/>
          </a:blip>
          <a:srcRect l="0" t="0" r="0" b="14329"/>
          <a:stretch>
            <a:fillRect/>
          </a:stretch>
        </p:blipFill>
        <p:spPr>
          <a:xfrm>
            <a:off x="-279673" y="-255642"/>
            <a:ext cx="4270214" cy="3911569"/>
          </a:xfrm>
          <a:prstGeom prst="rect">
            <a:avLst/>
          </a:prstGeom>
          <a:ln w="12700">
            <a:miter lim="400000"/>
          </a:ln>
        </p:spPr>
      </p:pic>
      <p:sp>
        <p:nvSpPr>
          <p:cNvPr id="194" name="+ les 3"/>
          <p:cNvSpPr txBox="1"/>
          <p:nvPr/>
        </p:nvSpPr>
        <p:spPr>
          <a:xfrm>
            <a:off x="555393" y="2690253"/>
            <a:ext cx="11633918"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 les 3</a:t>
            </a:r>
          </a:p>
        </p:txBody>
      </p:sp>
      <p:sp>
        <p:nvSpPr>
          <p:cNvPr id="195" name="Les disciples à coté de la plaque"/>
          <p:cNvSpPr txBox="1"/>
          <p:nvPr/>
        </p:nvSpPr>
        <p:spPr>
          <a:xfrm>
            <a:off x="685441" y="3475968"/>
            <a:ext cx="11633917"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chemeClr val="accent5"/>
                </a:solidFill>
                <a:latin typeface="+mj-lt"/>
                <a:ea typeface="+mj-ea"/>
                <a:cs typeface="+mj-cs"/>
                <a:sym typeface="Helvetica"/>
              </a:defRPr>
            </a:lvl1pPr>
          </a:lstStyle>
          <a:p>
            <a:pPr/>
            <a:r>
              <a:t>Les disciples à coté de la plaque</a:t>
            </a:r>
          </a:p>
        </p:txBody>
      </p:sp>
      <p:sp>
        <p:nvSpPr>
          <p:cNvPr id="196" name="Les scribes/spécialistes de la loi"/>
          <p:cNvSpPr txBox="1"/>
          <p:nvPr/>
        </p:nvSpPr>
        <p:spPr>
          <a:xfrm>
            <a:off x="685441" y="5457064"/>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Les scribes/spécialistes de la loi</a:t>
            </a:r>
          </a:p>
        </p:txBody>
      </p:sp>
      <p:sp>
        <p:nvSpPr>
          <p:cNvPr id="197" name="Le fils possédé"/>
          <p:cNvSpPr txBox="1"/>
          <p:nvPr/>
        </p:nvSpPr>
        <p:spPr>
          <a:xfrm>
            <a:off x="555393" y="6252393"/>
            <a:ext cx="11633918"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Le fils possédé</a:t>
            </a:r>
          </a:p>
        </p:txBody>
      </p:sp>
      <p:sp>
        <p:nvSpPr>
          <p:cNvPr id="198" name="Le père tâtonnant mais exemplaire"/>
          <p:cNvSpPr txBox="1"/>
          <p:nvPr/>
        </p:nvSpPr>
        <p:spPr>
          <a:xfrm>
            <a:off x="685441" y="4528384"/>
            <a:ext cx="11633917"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chemeClr val="accent5"/>
                </a:solidFill>
                <a:latin typeface="+mj-lt"/>
                <a:ea typeface="+mj-ea"/>
                <a:cs typeface="+mj-cs"/>
                <a:sym typeface="Helvetica"/>
              </a:defRPr>
            </a:lvl1pPr>
          </a:lstStyle>
          <a:p>
            <a:pPr/>
            <a:r>
              <a:t>Le père tâtonnant mais exemplaire </a:t>
            </a:r>
          </a:p>
        </p:txBody>
      </p:sp>
      <p:sp>
        <p:nvSpPr>
          <p:cNvPr id="199" name="Jésus joue toujours juste"/>
          <p:cNvSpPr txBox="1"/>
          <p:nvPr/>
        </p:nvSpPr>
        <p:spPr>
          <a:xfrm>
            <a:off x="555393" y="2142395"/>
            <a:ext cx="11633918"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a:solidFill>
                  <a:schemeClr val="accent5"/>
                </a:solidFill>
                <a:latin typeface="+mj-lt"/>
                <a:ea typeface="+mj-ea"/>
                <a:cs typeface="+mj-cs"/>
                <a:sym typeface="Helvetica"/>
              </a:defRPr>
            </a:lvl1pPr>
          </a:lstStyle>
          <a:p>
            <a:pPr/>
            <a:r>
              <a:t>Jésus joue toujours juste</a:t>
            </a:r>
          </a:p>
        </p:txBody>
      </p:sp>
      <p:sp>
        <p:nvSpPr>
          <p:cNvPr id="200" name="La foule"/>
          <p:cNvSpPr txBox="1"/>
          <p:nvPr/>
        </p:nvSpPr>
        <p:spPr>
          <a:xfrm>
            <a:off x="685441" y="3083110"/>
            <a:ext cx="11633917"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lvl1pPr>
          </a:lstStyle>
          <a:p>
            <a:pPr/>
            <a:r>
              <a:t>La foule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8"/>
                                        </p:tgtEl>
                                        <p:attrNameLst>
                                          <p:attrName>style.visibility</p:attrName>
                                        </p:attrNameLst>
                                      </p:cBhvr>
                                      <p:to>
                                        <p:strVal val="visible"/>
                                      </p:to>
                                    </p:set>
                                    <p:animEffect filter="fade" transition="in">
                                      <p:cBhvr>
                                        <p:cTn id="7" dur="1000"/>
                                        <p:tgtEl>
                                          <p:spTgt spid="19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99"/>
                                        </p:tgtEl>
                                        <p:attrNameLst>
                                          <p:attrName>style.visibility</p:attrName>
                                        </p:attrNameLst>
                                      </p:cBhvr>
                                      <p:to>
                                        <p:strVal val="visible"/>
                                      </p:to>
                                    </p:set>
                                    <p:animEffect filter="fade" transition="in">
                                      <p:cBhvr>
                                        <p:cTn id="12"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8" grpId="1"/>
      <p:bldP build="whole" bldLvl="1" animBg="1" rev="0" advAuto="0" spid="199"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Interprétation"/>
          <p:cNvSpPr txBox="1"/>
          <p:nvPr>
            <p:ph type="title"/>
          </p:nvPr>
        </p:nvSpPr>
        <p:spPr>
          <a:xfrm>
            <a:off x="3582353" y="155505"/>
            <a:ext cx="11099801" cy="2159001"/>
          </a:xfrm>
          <a:prstGeom prst="rect">
            <a:avLst/>
          </a:prstGeom>
        </p:spPr>
        <p:txBody>
          <a:bodyPr/>
          <a:lstStyle/>
          <a:p>
            <a:pPr/>
            <a:r>
              <a:t>Interprétation</a:t>
            </a:r>
          </a:p>
        </p:txBody>
      </p:sp>
      <p:sp>
        <p:nvSpPr>
          <p:cNvPr id="203" name="La progression de la foi des disciples…"/>
          <p:cNvSpPr txBox="1"/>
          <p:nvPr>
            <p:ph type="body" sz="half" idx="1"/>
          </p:nvPr>
        </p:nvSpPr>
        <p:spPr>
          <a:xfrm>
            <a:off x="145681" y="4051042"/>
            <a:ext cx="8974305" cy="3556516"/>
          </a:xfrm>
          <a:prstGeom prst="rect">
            <a:avLst/>
          </a:prstGeom>
        </p:spPr>
        <p:txBody>
          <a:bodyPr/>
          <a:lstStyle/>
          <a:p>
            <a:pPr marL="635000" indent="-635000">
              <a:buSzPct val="100000"/>
              <a:buAutoNum type="arabicPeriod" startAt="1"/>
            </a:pPr>
            <a:r>
              <a:t>La progression de la foi des disciples</a:t>
            </a:r>
          </a:p>
          <a:p>
            <a:pPr marL="635000" indent="-635000">
              <a:buSzPct val="100000"/>
              <a:buAutoNum type="arabicPeriod" startAt="1"/>
            </a:pPr>
            <a:r>
              <a:t>Une métaphore du temps présent</a:t>
            </a:r>
          </a:p>
          <a:p>
            <a:pPr marL="635000" indent="-635000">
              <a:buSzPct val="100000"/>
              <a:buAutoNum type="arabicPeriod" startAt="1"/>
            </a:pPr>
            <a:r>
              <a:t>Relation entre foi et prière</a:t>
            </a:r>
          </a:p>
        </p:txBody>
      </p:sp>
      <p:grpSp>
        <p:nvGrpSpPr>
          <p:cNvPr id="206" name="Grouper"/>
          <p:cNvGrpSpPr/>
          <p:nvPr/>
        </p:nvGrpSpPr>
        <p:grpSpPr>
          <a:xfrm>
            <a:off x="8699075" y="4578929"/>
            <a:ext cx="4595882" cy="381001"/>
            <a:chOff x="0" y="0"/>
            <a:chExt cx="4595880" cy="381000"/>
          </a:xfrm>
        </p:grpSpPr>
        <p:sp>
          <p:nvSpPr>
            <p:cNvPr id="204" name="Un nouveau test de foi"/>
            <p:cNvSpPr txBox="1"/>
            <p:nvPr/>
          </p:nvSpPr>
          <p:spPr>
            <a:xfrm>
              <a:off x="1263101" y="0"/>
              <a:ext cx="3332780"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Un nouveau test de foi</a:t>
              </a:r>
            </a:p>
          </p:txBody>
        </p:sp>
        <p:sp>
          <p:nvSpPr>
            <p:cNvPr id="205" name="Ligne"/>
            <p:cNvSpPr/>
            <p:nvPr/>
          </p:nvSpPr>
          <p:spPr>
            <a:xfrm>
              <a:off x="0" y="228600"/>
              <a:ext cx="1590363"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grpSp>
        <p:nvGrpSpPr>
          <p:cNvPr id="209" name="Grouper"/>
          <p:cNvGrpSpPr/>
          <p:nvPr/>
        </p:nvGrpSpPr>
        <p:grpSpPr>
          <a:xfrm>
            <a:off x="7977062" y="5594639"/>
            <a:ext cx="5254395" cy="381001"/>
            <a:chOff x="0" y="0"/>
            <a:chExt cx="5254393" cy="381000"/>
          </a:xfrm>
        </p:grpSpPr>
        <p:sp>
          <p:nvSpPr>
            <p:cNvPr id="207" name="Contraste saisissant"/>
            <p:cNvSpPr txBox="1"/>
            <p:nvPr/>
          </p:nvSpPr>
          <p:spPr>
            <a:xfrm>
              <a:off x="1921614" y="0"/>
              <a:ext cx="333278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Contraste saisissant</a:t>
              </a:r>
            </a:p>
          </p:txBody>
        </p:sp>
        <p:sp>
          <p:nvSpPr>
            <p:cNvPr id="208" name="Ligne"/>
            <p:cNvSpPr/>
            <p:nvPr/>
          </p:nvSpPr>
          <p:spPr>
            <a:xfrm>
              <a:off x="0" y="234660"/>
              <a:ext cx="2297783"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grpSp>
        <p:nvGrpSpPr>
          <p:cNvPr id="212" name="Grouper"/>
          <p:cNvGrpSpPr/>
          <p:nvPr/>
        </p:nvGrpSpPr>
        <p:grpSpPr>
          <a:xfrm>
            <a:off x="6296015" y="6686549"/>
            <a:ext cx="6790945" cy="381001"/>
            <a:chOff x="0" y="0"/>
            <a:chExt cx="6790943" cy="381000"/>
          </a:xfrm>
        </p:grpSpPr>
        <p:sp>
          <p:nvSpPr>
            <p:cNvPr id="210" name="Une foi nourrie"/>
            <p:cNvSpPr txBox="1"/>
            <p:nvPr/>
          </p:nvSpPr>
          <p:spPr>
            <a:xfrm>
              <a:off x="3458163" y="0"/>
              <a:ext cx="3332781" cy="3810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1800">
                  <a:solidFill>
                    <a:schemeClr val="accent5"/>
                  </a:solidFill>
                </a:defRPr>
              </a:lvl1pPr>
            </a:lstStyle>
            <a:p>
              <a:pPr/>
              <a:r>
                <a:t>Une foi nourrie</a:t>
              </a:r>
            </a:p>
          </p:txBody>
        </p:sp>
        <p:sp>
          <p:nvSpPr>
            <p:cNvPr id="211" name="Ligne"/>
            <p:cNvSpPr/>
            <p:nvPr/>
          </p:nvSpPr>
          <p:spPr>
            <a:xfrm>
              <a:off x="0" y="273050"/>
              <a:ext cx="4109936" cy="1"/>
            </a:xfrm>
            <a:prstGeom prst="line">
              <a:avLst/>
            </a:prstGeom>
            <a:noFill/>
            <a:ln w="38100" cap="flat">
              <a:solidFill>
                <a:schemeClr val="accent5"/>
              </a:solidFill>
              <a:custDash>
                <a:ds d="200000" sp="200000"/>
              </a:custDash>
              <a:miter lim="400000"/>
            </a:ln>
            <a:effectLst/>
          </p:spPr>
          <p:txBody>
            <a:bodyPr wrap="square" lIns="50800" tIns="50800" rIns="50800" bIns="50800" numCol="1" anchor="ctr">
              <a:noAutofit/>
            </a:bodyPr>
            <a:lstStyle/>
            <a:p>
              <a:pPr>
                <a:defRPr sz="2400"/>
              </a:pPr>
            </a:p>
          </p:txBody>
        </p:sp>
      </p:grpSp>
      <p:pic>
        <p:nvPicPr>
          <p:cNvPr id="213" name="1935110.png" descr="1935110.png"/>
          <p:cNvPicPr>
            <a:picLocks noChangeAspect="1"/>
          </p:cNvPicPr>
          <p:nvPr/>
        </p:nvPicPr>
        <p:blipFill>
          <a:blip r:embed="rId2">
            <a:extLst/>
          </a:blip>
          <a:stretch>
            <a:fillRect/>
          </a:stretch>
        </p:blipFill>
        <p:spPr>
          <a:xfrm>
            <a:off x="1009022" y="613511"/>
            <a:ext cx="3064498" cy="306449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03"/>
                                        </p:tgtEl>
                                        <p:attrNameLst>
                                          <p:attrName>style.visibility</p:attrName>
                                        </p:attrNameLst>
                                      </p:cBhvr>
                                      <p:to>
                                        <p:strVal val="visible"/>
                                      </p:to>
                                    </p:set>
                                    <p:animEffect filter="fade" transition="in">
                                      <p:cBhvr>
                                        <p:cTn id="7" dur="1000"/>
                                        <p:tgtEl>
                                          <p:spTgt spid="2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206"/>
                                        </p:tgtEl>
                                        <p:attrNameLst>
                                          <p:attrName>style.visibility</p:attrName>
                                        </p:attrNameLst>
                                      </p:cBhvr>
                                      <p:to>
                                        <p:strVal val="visible"/>
                                      </p:to>
                                    </p:set>
                                    <p:animEffect filter="fade" transition="in">
                                      <p:cBhvr>
                                        <p:cTn id="12" dur="1000"/>
                                        <p:tgtEl>
                                          <p:spTgt spid="2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209"/>
                                        </p:tgtEl>
                                        <p:attrNameLst>
                                          <p:attrName>style.visibility</p:attrName>
                                        </p:attrNameLst>
                                      </p:cBhvr>
                                      <p:to>
                                        <p:strVal val="visible"/>
                                      </p:to>
                                    </p:set>
                                    <p:animEffect filter="fade" transition="in">
                                      <p:cBhvr>
                                        <p:cTn id="17" dur="1000"/>
                                        <p:tgtEl>
                                          <p:spTgt spid="209"/>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212"/>
                                        </p:tgtEl>
                                        <p:attrNameLst>
                                          <p:attrName>style.visibility</p:attrName>
                                        </p:attrNameLst>
                                      </p:cBhvr>
                                      <p:to>
                                        <p:strVal val="visible"/>
                                      </p:to>
                                    </p:set>
                                    <p:animEffect filter="fade" transition="in">
                                      <p:cBhvr>
                                        <p:cTn id="22"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2" grpId="4"/>
      <p:bldP build="whole" bldLvl="1" animBg="1" rev="0" advAuto="0" spid="209" grpId="3"/>
      <p:bldP build="whole" bldLvl="1" animBg="1" rev="0" advAuto="0" spid="206" grpId="2"/>
      <p:bldP build="whole" bldLvl="1" animBg="1" rev="0" advAuto="0" spid="203"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1- Progression de la foi"/>
          <p:cNvSpPr txBox="1"/>
          <p:nvPr>
            <p:ph type="title"/>
          </p:nvPr>
        </p:nvSpPr>
        <p:spPr>
          <a:xfrm>
            <a:off x="-967941" y="-104952"/>
            <a:ext cx="11099801" cy="2159001"/>
          </a:xfrm>
          <a:prstGeom prst="rect">
            <a:avLst/>
          </a:prstGeom>
        </p:spPr>
        <p:txBody>
          <a:bodyPr/>
          <a:lstStyle>
            <a:lvl1pPr>
              <a:defRPr b="0" sz="6000">
                <a:solidFill>
                  <a:srgbClr val="000000"/>
                </a:solidFill>
                <a:latin typeface="+mn-lt"/>
                <a:ea typeface="+mn-ea"/>
                <a:cs typeface="+mn-cs"/>
                <a:sym typeface="Helvetica Light"/>
              </a:defRPr>
            </a:lvl1pPr>
          </a:lstStyle>
          <a:p>
            <a:pPr/>
            <a:r>
              <a:t>1- Progression de la foi</a:t>
            </a:r>
          </a:p>
        </p:txBody>
      </p:sp>
      <p:sp>
        <p:nvSpPr>
          <p:cNvPr id="216" name="4:35:   Où est votre foi?…"/>
          <p:cNvSpPr txBox="1"/>
          <p:nvPr>
            <p:ph type="body" sz="half" idx="4294967295"/>
          </p:nvPr>
        </p:nvSpPr>
        <p:spPr>
          <a:xfrm>
            <a:off x="2905582" y="4702464"/>
            <a:ext cx="7193636" cy="3556516"/>
          </a:xfrm>
          <a:prstGeom prst="rect">
            <a:avLst/>
          </a:prstGeom>
        </p:spPr>
        <p:txBody>
          <a:bodyPr/>
          <a:lstStyle/>
          <a:p>
            <a:pPr marL="400050" indent="-400050" defTabSz="368045">
              <a:spcBef>
                <a:spcPts val="2600"/>
              </a:spcBef>
              <a:buSzPct val="100000"/>
              <a:buAutoNum type="arabicPeriod" startAt="1"/>
              <a:defRPr sz="2268"/>
            </a:pPr>
            <a:r>
              <a:t>4:35:   Où est votre foi?</a:t>
            </a:r>
          </a:p>
          <a:p>
            <a:pPr marL="400050" indent="-400050" defTabSz="368045">
              <a:spcBef>
                <a:spcPts val="2600"/>
              </a:spcBef>
              <a:buSzPct val="100000"/>
              <a:buAutoNum type="arabicPeriod" startAt="1"/>
              <a:defRPr sz="2268"/>
            </a:pPr>
            <a:r>
              <a:t>5:34: Va, ta foi t’a sauvé</a:t>
            </a:r>
          </a:p>
          <a:p>
            <a:pPr marL="400050" indent="-400050" defTabSz="368045">
              <a:spcBef>
                <a:spcPts val="2600"/>
              </a:spcBef>
              <a:buSzPct val="100000"/>
              <a:buAutoNum type="arabicPeriod" startAt="1"/>
              <a:defRPr sz="2268"/>
            </a:pPr>
            <a:r>
              <a:t>5:36: N’aie pas peur crois seulement</a:t>
            </a:r>
          </a:p>
          <a:p>
            <a:pPr marL="400050" indent="-400050" defTabSz="368045">
              <a:spcBef>
                <a:spcPts val="2600"/>
              </a:spcBef>
              <a:buSzPct val="100000"/>
              <a:buAutoNum type="arabicPeriod" startAt="1"/>
              <a:defRPr sz="2268"/>
            </a:pPr>
            <a:r>
              <a:t>6:45: N’ayez pas peur…courage…c’est moi!</a:t>
            </a:r>
          </a:p>
          <a:p>
            <a:pPr marL="400050" indent="-400050" defTabSz="368045">
              <a:spcBef>
                <a:spcPts val="2600"/>
              </a:spcBef>
              <a:buSzPct val="100000"/>
              <a:buAutoNum type="arabicPeriod" startAt="1"/>
              <a:defRPr sz="2268"/>
            </a:pPr>
            <a:r>
              <a:t>7:24: À cause de cette parole, va…le démon est sorti de ta fille </a:t>
            </a:r>
          </a:p>
        </p:txBody>
      </p:sp>
      <p:pic>
        <p:nvPicPr>
          <p:cNvPr id="217" name="icone-graphique-en-barre-noire-illustration-du-pictogramme-perfect-black-graphique-avec-fleche-collection-de-graphiques-growths-le-sumbol-de-croissance-des-benefices-barre-de-progression-2pfbx9p.jpg" descr="icone-graphique-en-barre-noire-illustration-du-pictogramme-perfect-black-graphique-avec-fleche-collection-de-graphiques-growths-le-sumbol-de-croissance-des-benefices-barre-de-progression-2pfbx9p.jpg"/>
          <p:cNvPicPr>
            <a:picLocks noChangeAspect="1"/>
          </p:cNvPicPr>
          <p:nvPr/>
        </p:nvPicPr>
        <p:blipFill>
          <a:blip r:embed="rId2">
            <a:extLst/>
          </a:blip>
          <a:srcRect l="20594" t="28583" r="20642" b="36285"/>
          <a:stretch>
            <a:fillRect/>
          </a:stretch>
        </p:blipFill>
        <p:spPr>
          <a:xfrm>
            <a:off x="8848184" y="821246"/>
            <a:ext cx="3357574" cy="2146284"/>
          </a:xfrm>
          <a:custGeom>
            <a:avLst/>
            <a:gdLst/>
            <a:ahLst/>
            <a:cxnLst>
              <a:cxn ang="0">
                <a:pos x="wd2" y="hd2"/>
              </a:cxn>
              <a:cxn ang="5400000">
                <a:pos x="wd2" y="hd2"/>
              </a:cxn>
              <a:cxn ang="10800000">
                <a:pos x="wd2" y="hd2"/>
              </a:cxn>
              <a:cxn ang="16200000">
                <a:pos x="wd2" y="hd2"/>
              </a:cxn>
            </a:cxnLst>
            <a:rect l="0" t="0" r="r" b="b"/>
            <a:pathLst>
              <a:path w="21597" h="21598" fill="norm" stroke="1" extrusionOk="0">
                <a:moveTo>
                  <a:pt x="21587" y="4"/>
                </a:moveTo>
                <a:cubicBezTo>
                  <a:pt x="21575" y="-2"/>
                  <a:pt x="21554" y="-2"/>
                  <a:pt x="21528" y="12"/>
                </a:cubicBezTo>
                <a:cubicBezTo>
                  <a:pt x="21476" y="40"/>
                  <a:pt x="20645" y="427"/>
                  <a:pt x="19685" y="871"/>
                </a:cubicBezTo>
                <a:cubicBezTo>
                  <a:pt x="18724" y="1315"/>
                  <a:pt x="17881" y="1707"/>
                  <a:pt x="17808" y="1741"/>
                </a:cubicBezTo>
                <a:cubicBezTo>
                  <a:pt x="17703" y="1791"/>
                  <a:pt x="17761" y="1905"/>
                  <a:pt x="18099" y="2316"/>
                </a:cubicBezTo>
                <a:cubicBezTo>
                  <a:pt x="18332" y="2599"/>
                  <a:pt x="18521" y="2869"/>
                  <a:pt x="18521" y="2919"/>
                </a:cubicBezTo>
                <a:cubicBezTo>
                  <a:pt x="18521" y="3007"/>
                  <a:pt x="15402" y="7044"/>
                  <a:pt x="14265" y="8427"/>
                </a:cubicBezTo>
                <a:lnTo>
                  <a:pt x="13721" y="9090"/>
                </a:lnTo>
                <a:lnTo>
                  <a:pt x="13211" y="9042"/>
                </a:lnTo>
                <a:cubicBezTo>
                  <a:pt x="12738" y="8995"/>
                  <a:pt x="12534" y="8872"/>
                  <a:pt x="10515" y="7420"/>
                </a:cubicBezTo>
                <a:cubicBezTo>
                  <a:pt x="8734" y="6140"/>
                  <a:pt x="8257" y="5840"/>
                  <a:pt x="7916" y="5795"/>
                </a:cubicBezTo>
                <a:lnTo>
                  <a:pt x="7498" y="5739"/>
                </a:lnTo>
                <a:lnTo>
                  <a:pt x="6533" y="6678"/>
                </a:lnTo>
                <a:cubicBezTo>
                  <a:pt x="6002" y="7194"/>
                  <a:pt x="4333" y="8844"/>
                  <a:pt x="2826" y="10344"/>
                </a:cubicBezTo>
                <a:lnTo>
                  <a:pt x="87" y="13071"/>
                </a:lnTo>
                <a:lnTo>
                  <a:pt x="148" y="13415"/>
                </a:lnTo>
                <a:cubicBezTo>
                  <a:pt x="183" y="13604"/>
                  <a:pt x="250" y="13830"/>
                  <a:pt x="296" y="13918"/>
                </a:cubicBezTo>
                <a:cubicBezTo>
                  <a:pt x="486" y="14276"/>
                  <a:pt x="769" y="14078"/>
                  <a:pt x="2259" y="12560"/>
                </a:cubicBezTo>
                <a:cubicBezTo>
                  <a:pt x="3988" y="10800"/>
                  <a:pt x="6909" y="7935"/>
                  <a:pt x="7273" y="7644"/>
                </a:cubicBezTo>
                <a:cubicBezTo>
                  <a:pt x="7432" y="7517"/>
                  <a:pt x="7685" y="7446"/>
                  <a:pt x="7965" y="7448"/>
                </a:cubicBezTo>
                <a:cubicBezTo>
                  <a:pt x="8344" y="7451"/>
                  <a:pt x="8556" y="7555"/>
                  <a:pt x="9496" y="8191"/>
                </a:cubicBezTo>
                <a:cubicBezTo>
                  <a:pt x="10097" y="8598"/>
                  <a:pt x="11113" y="9330"/>
                  <a:pt x="11753" y="9817"/>
                </a:cubicBezTo>
                <a:cubicBezTo>
                  <a:pt x="13530" y="11168"/>
                  <a:pt x="13691" y="11142"/>
                  <a:pt x="15064" y="9281"/>
                </a:cubicBezTo>
                <a:cubicBezTo>
                  <a:pt x="15790" y="8298"/>
                  <a:pt x="18933" y="4310"/>
                  <a:pt x="19121" y="4134"/>
                </a:cubicBezTo>
                <a:cubicBezTo>
                  <a:pt x="19180" y="4078"/>
                  <a:pt x="19290" y="4304"/>
                  <a:pt x="19455" y="4816"/>
                </a:cubicBezTo>
                <a:lnTo>
                  <a:pt x="19700" y="5579"/>
                </a:lnTo>
                <a:lnTo>
                  <a:pt x="19884" y="5076"/>
                </a:lnTo>
                <a:cubicBezTo>
                  <a:pt x="19985" y="4799"/>
                  <a:pt x="20405" y="3573"/>
                  <a:pt x="20816" y="2352"/>
                </a:cubicBezTo>
                <a:cubicBezTo>
                  <a:pt x="21226" y="1131"/>
                  <a:pt x="21575" y="94"/>
                  <a:pt x="21592" y="48"/>
                </a:cubicBezTo>
                <a:cubicBezTo>
                  <a:pt x="21600" y="25"/>
                  <a:pt x="21598" y="10"/>
                  <a:pt x="21587" y="4"/>
                </a:cubicBezTo>
                <a:close/>
                <a:moveTo>
                  <a:pt x="17247" y="11119"/>
                </a:moveTo>
                <a:lnTo>
                  <a:pt x="17247" y="16754"/>
                </a:lnTo>
                <a:lnTo>
                  <a:pt x="17247" y="21598"/>
                </a:lnTo>
                <a:lnTo>
                  <a:pt x="21104" y="21598"/>
                </a:lnTo>
                <a:lnTo>
                  <a:pt x="21104" y="16754"/>
                </a:lnTo>
                <a:lnTo>
                  <a:pt x="21104" y="11119"/>
                </a:lnTo>
                <a:lnTo>
                  <a:pt x="19177" y="11119"/>
                </a:lnTo>
                <a:lnTo>
                  <a:pt x="17247" y="11119"/>
                </a:lnTo>
                <a:close/>
                <a:moveTo>
                  <a:pt x="5677" y="13051"/>
                </a:moveTo>
                <a:lnTo>
                  <a:pt x="5677" y="17720"/>
                </a:lnTo>
                <a:lnTo>
                  <a:pt x="5677" y="21598"/>
                </a:lnTo>
                <a:lnTo>
                  <a:pt x="9535" y="21598"/>
                </a:lnTo>
                <a:lnTo>
                  <a:pt x="9535" y="17720"/>
                </a:lnTo>
                <a:lnTo>
                  <a:pt x="9535" y="13051"/>
                </a:lnTo>
                <a:lnTo>
                  <a:pt x="7605" y="13051"/>
                </a:lnTo>
                <a:lnTo>
                  <a:pt x="5677" y="13051"/>
                </a:lnTo>
                <a:close/>
                <a:moveTo>
                  <a:pt x="11352" y="14988"/>
                </a:moveTo>
                <a:lnTo>
                  <a:pt x="11352" y="18687"/>
                </a:lnTo>
                <a:lnTo>
                  <a:pt x="11352" y="21598"/>
                </a:lnTo>
                <a:lnTo>
                  <a:pt x="15210" y="21598"/>
                </a:lnTo>
                <a:lnTo>
                  <a:pt x="15210" y="18687"/>
                </a:lnTo>
                <a:lnTo>
                  <a:pt x="15210" y="14988"/>
                </a:lnTo>
                <a:lnTo>
                  <a:pt x="13282" y="14988"/>
                </a:lnTo>
                <a:lnTo>
                  <a:pt x="11352" y="14988"/>
                </a:lnTo>
                <a:close/>
                <a:moveTo>
                  <a:pt x="0" y="18519"/>
                </a:moveTo>
                <a:lnTo>
                  <a:pt x="0" y="20452"/>
                </a:lnTo>
                <a:lnTo>
                  <a:pt x="0" y="21598"/>
                </a:lnTo>
                <a:lnTo>
                  <a:pt x="3783" y="21598"/>
                </a:lnTo>
                <a:lnTo>
                  <a:pt x="3783" y="20452"/>
                </a:lnTo>
                <a:lnTo>
                  <a:pt x="3783" y="18519"/>
                </a:lnTo>
                <a:lnTo>
                  <a:pt x="1892" y="18519"/>
                </a:lnTo>
                <a:lnTo>
                  <a:pt x="0" y="18519"/>
                </a:lnTo>
                <a:close/>
              </a:path>
            </a:pathLst>
          </a:custGeom>
          <a:ln w="12700">
            <a:miter lim="400000"/>
          </a:ln>
        </p:spPr>
      </p:pic>
      <p:sp>
        <p:nvSpPr>
          <p:cNvPr id="218" name="Un nouveau test de foi"/>
          <p:cNvSpPr txBox="1"/>
          <p:nvPr/>
        </p:nvSpPr>
        <p:spPr>
          <a:xfrm>
            <a:off x="3289887" y="1472691"/>
            <a:ext cx="3332781" cy="381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800">
                <a:solidFill>
                  <a:schemeClr val="accent5"/>
                </a:solidFill>
              </a:defRPr>
            </a:lvl1pPr>
          </a:lstStyle>
          <a:p>
            <a:pPr/>
            <a:r>
              <a:t>Un nouveau test de foi</a:t>
            </a:r>
          </a:p>
        </p:txBody>
      </p:sp>
      <p:grpSp>
        <p:nvGrpSpPr>
          <p:cNvPr id="221" name="Grouper"/>
          <p:cNvGrpSpPr/>
          <p:nvPr/>
        </p:nvGrpSpPr>
        <p:grpSpPr>
          <a:xfrm>
            <a:off x="5673697" y="1524509"/>
            <a:ext cx="3803452" cy="3455846"/>
            <a:chOff x="0" y="0"/>
            <a:chExt cx="3803450" cy="3455844"/>
          </a:xfrm>
        </p:grpSpPr>
        <p:sp>
          <p:nvSpPr>
            <p:cNvPr id="219" name="Pour les disciples"/>
            <p:cNvSpPr txBox="1"/>
            <p:nvPr/>
          </p:nvSpPr>
          <p:spPr>
            <a:xfrm>
              <a:off x="41122" y="1974313"/>
              <a:ext cx="3762329" cy="14815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spcBef>
                  <a:spcPts val="4200"/>
                </a:spcBef>
              </a:lvl1pPr>
            </a:lstStyle>
            <a:p>
              <a:pPr/>
              <a:r>
                <a:t>Pour les disciples</a:t>
              </a:r>
            </a:p>
          </p:txBody>
        </p:sp>
        <p:sp>
          <p:nvSpPr>
            <p:cNvPr id="220" name="Flèche"/>
            <p:cNvSpPr/>
            <p:nvPr/>
          </p:nvSpPr>
          <p:spPr>
            <a:xfrm rot="3323533">
              <a:off x="-8594" y="737674"/>
              <a:ext cx="2459175" cy="1270001"/>
            </a:xfrm>
            <a:prstGeom prst="rightArrow">
              <a:avLst>
                <a:gd name="adj1" fmla="val 32000"/>
                <a:gd name="adj2" fmla="val 64000"/>
              </a:avLst>
            </a:prstGeom>
            <a:blipFill rotWithShape="1">
              <a:blip r:embed="rId3"/>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224" name="Grouper"/>
          <p:cNvGrpSpPr/>
          <p:nvPr/>
        </p:nvGrpSpPr>
        <p:grpSpPr>
          <a:xfrm>
            <a:off x="674907" y="1629374"/>
            <a:ext cx="3225901" cy="3469185"/>
            <a:chOff x="0" y="0"/>
            <a:chExt cx="3225900" cy="3469183"/>
          </a:xfrm>
        </p:grpSpPr>
        <p:sp>
          <p:nvSpPr>
            <p:cNvPr id="222" name="Pour le Père"/>
            <p:cNvSpPr txBox="1"/>
            <p:nvPr/>
          </p:nvSpPr>
          <p:spPr>
            <a:xfrm>
              <a:off x="0" y="1987652"/>
              <a:ext cx="2910120" cy="148153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lgn="l">
                <a:spcBef>
                  <a:spcPts val="4200"/>
                </a:spcBef>
              </a:lvl1pPr>
            </a:lstStyle>
            <a:p>
              <a:pPr/>
              <a:r>
                <a:t>Pour le Père</a:t>
              </a:r>
            </a:p>
          </p:txBody>
        </p:sp>
        <p:sp>
          <p:nvSpPr>
            <p:cNvPr id="223" name="Flèche"/>
            <p:cNvSpPr/>
            <p:nvPr/>
          </p:nvSpPr>
          <p:spPr>
            <a:xfrm rot="8334865">
              <a:off x="652225" y="651684"/>
              <a:ext cx="2459175" cy="1270001"/>
            </a:xfrm>
            <a:prstGeom prst="rightArrow">
              <a:avLst>
                <a:gd name="adj1" fmla="val 32000"/>
                <a:gd name="adj2" fmla="val 64000"/>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225" name="Tout est possible à celui qui croit"/>
          <p:cNvSpPr txBox="1"/>
          <p:nvPr/>
        </p:nvSpPr>
        <p:spPr>
          <a:xfrm>
            <a:off x="2878472" y="8584473"/>
            <a:ext cx="6814364" cy="673101"/>
          </a:xfrm>
          <a:prstGeom prst="rect">
            <a:avLst/>
          </a:prstGeom>
          <a:solidFill>
            <a:schemeClr val="accent2"/>
          </a:solidFill>
          <a:ln w="25400">
            <a:solidFill>
              <a:srgbClr val="00631F"/>
            </a:solidFill>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rgbClr val="FFFFFF"/>
                </a:solidFill>
              </a:defRPr>
            </a:lvl1pPr>
          </a:lstStyle>
          <a:p>
            <a:pPr/>
            <a:r>
              <a:t>Tout est possible à celui qui croit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216">
                                            <p:bg/>
                                          </p:spTgt>
                                        </p:tgtEl>
                                        <p:attrNameLst>
                                          <p:attrName>style.visibility</p:attrName>
                                        </p:attrNameLst>
                                      </p:cBhvr>
                                      <p:to>
                                        <p:strVal val="visible"/>
                                      </p:to>
                                    </p:set>
                                    <p:animEffect filter="fade" transition="in">
                                      <p:cBhvr>
                                        <p:cTn id="7" dur="1000"/>
                                        <p:tgtEl>
                                          <p:spTgt spid="21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216">
                                            <p:txEl>
                                              <p:pRg st="0" end="0"/>
                                            </p:txEl>
                                          </p:spTgt>
                                        </p:tgtEl>
                                        <p:attrNameLst>
                                          <p:attrName>style.visibility</p:attrName>
                                        </p:attrNameLst>
                                      </p:cBhvr>
                                      <p:to>
                                        <p:strVal val="visible"/>
                                      </p:to>
                                    </p:set>
                                    <p:animEffect filter="fade" transition="in">
                                      <p:cBhvr>
                                        <p:cTn id="10" dur="1000"/>
                                        <p:tgtEl>
                                          <p:spTgt spid="2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216">
                                            <p:txEl>
                                              <p:pRg st="1" end="1"/>
                                            </p:txEl>
                                          </p:spTgt>
                                        </p:tgtEl>
                                        <p:attrNameLst>
                                          <p:attrName>style.visibility</p:attrName>
                                        </p:attrNameLst>
                                      </p:cBhvr>
                                      <p:to>
                                        <p:strVal val="visible"/>
                                      </p:to>
                                    </p:set>
                                    <p:animEffect filter="fade" transition="in">
                                      <p:cBhvr>
                                        <p:cTn id="15" dur="1000"/>
                                        <p:tgtEl>
                                          <p:spTgt spid="2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216">
                                            <p:txEl>
                                              <p:pRg st="2" end="2"/>
                                            </p:txEl>
                                          </p:spTgt>
                                        </p:tgtEl>
                                        <p:attrNameLst>
                                          <p:attrName>style.visibility</p:attrName>
                                        </p:attrNameLst>
                                      </p:cBhvr>
                                      <p:to>
                                        <p:strVal val="visible"/>
                                      </p:to>
                                    </p:set>
                                    <p:animEffect filter="fade" transition="in">
                                      <p:cBhvr>
                                        <p:cTn id="20" dur="1000"/>
                                        <p:tgtEl>
                                          <p:spTgt spid="2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216">
                                            <p:txEl>
                                              <p:pRg st="3" end="3"/>
                                            </p:txEl>
                                          </p:spTgt>
                                        </p:tgtEl>
                                        <p:attrNameLst>
                                          <p:attrName>style.visibility</p:attrName>
                                        </p:attrNameLst>
                                      </p:cBhvr>
                                      <p:to>
                                        <p:strVal val="visible"/>
                                      </p:to>
                                    </p:set>
                                    <p:animEffect filter="fade" transition="in">
                                      <p:cBhvr>
                                        <p:cTn id="25" dur="1000"/>
                                        <p:tgtEl>
                                          <p:spTgt spid="2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216">
                                            <p:txEl>
                                              <p:pRg st="4" end="4"/>
                                            </p:txEl>
                                          </p:spTgt>
                                        </p:tgtEl>
                                        <p:attrNameLst>
                                          <p:attrName>style.visibility</p:attrName>
                                        </p:attrNameLst>
                                      </p:cBhvr>
                                      <p:to>
                                        <p:strVal val="visible"/>
                                      </p:to>
                                    </p:set>
                                    <p:animEffect filter="fade" transition="in">
                                      <p:cBhvr>
                                        <p:cTn id="30" dur="1000"/>
                                        <p:tgtEl>
                                          <p:spTgt spid="21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2" fill="hold">
                                  <p:stCondLst>
                                    <p:cond delay="0"/>
                                  </p:stCondLst>
                                  <p:iterate type="el" backwards="0">
                                    <p:tmAbs val="0"/>
                                  </p:iterate>
                                  <p:childTnLst>
                                    <p:set>
                                      <p:cBhvr>
                                        <p:cTn id="34" fill="hold"/>
                                        <p:tgtEl>
                                          <p:spTgt spid="218"/>
                                        </p:tgtEl>
                                        <p:attrNameLst>
                                          <p:attrName>style.visibility</p:attrName>
                                        </p:attrNameLst>
                                      </p:cBhvr>
                                      <p:to>
                                        <p:strVal val="visible"/>
                                      </p:to>
                                    </p:set>
                                    <p:animEffect filter="fade" transition="in">
                                      <p:cBhvr>
                                        <p:cTn id="35" dur="1000"/>
                                        <p:tgtEl>
                                          <p:spTgt spid="218"/>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10" grpId="3" fill="hold">
                                  <p:stCondLst>
                                    <p:cond delay="0"/>
                                  </p:stCondLst>
                                  <p:iterate type="el" backwards="0">
                                    <p:tmAbs val="0"/>
                                  </p:iterate>
                                  <p:childTnLst>
                                    <p:set>
                                      <p:cBhvr>
                                        <p:cTn id="39" fill="hold"/>
                                        <p:tgtEl>
                                          <p:spTgt spid="224"/>
                                        </p:tgtEl>
                                        <p:attrNameLst>
                                          <p:attrName>style.visibility</p:attrName>
                                        </p:attrNameLst>
                                      </p:cBhvr>
                                      <p:to>
                                        <p:strVal val="visible"/>
                                      </p:to>
                                    </p:set>
                                    <p:animEffect filter="fade" transition="in">
                                      <p:cBhvr>
                                        <p:cTn id="40" dur="1000"/>
                                        <p:tgtEl>
                                          <p:spTgt spid="224"/>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10" grpId="4" fill="hold">
                                  <p:stCondLst>
                                    <p:cond delay="0"/>
                                  </p:stCondLst>
                                  <p:iterate type="el" backwards="0">
                                    <p:tmAbs val="0"/>
                                  </p:iterate>
                                  <p:childTnLst>
                                    <p:set>
                                      <p:cBhvr>
                                        <p:cTn id="44" fill="hold"/>
                                        <p:tgtEl>
                                          <p:spTgt spid="221"/>
                                        </p:tgtEl>
                                        <p:attrNameLst>
                                          <p:attrName>style.visibility</p:attrName>
                                        </p:attrNameLst>
                                      </p:cBhvr>
                                      <p:to>
                                        <p:strVal val="visible"/>
                                      </p:to>
                                    </p:set>
                                    <p:animEffect filter="fade" transition="in">
                                      <p:cBhvr>
                                        <p:cTn id="45" dur="1000"/>
                                        <p:tgtEl>
                                          <p:spTgt spid="221"/>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10" grpId="5" fill="hold">
                                  <p:stCondLst>
                                    <p:cond delay="0"/>
                                  </p:stCondLst>
                                  <p:iterate type="el" backwards="0">
                                    <p:tmAbs val="0"/>
                                  </p:iterate>
                                  <p:childTnLst>
                                    <p:set>
                                      <p:cBhvr>
                                        <p:cTn id="49" fill="hold"/>
                                        <p:tgtEl>
                                          <p:spTgt spid="225"/>
                                        </p:tgtEl>
                                        <p:attrNameLst>
                                          <p:attrName>style.visibility</p:attrName>
                                        </p:attrNameLst>
                                      </p:cBhvr>
                                      <p:to>
                                        <p:strVal val="visible"/>
                                      </p:to>
                                    </p:set>
                                    <p:animEffect filter="fade" transition="in">
                                      <p:cBhvr>
                                        <p:cTn id="50"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3"/>
      <p:bldP build="whole" bldLvl="1" animBg="1" rev="0" advAuto="0" spid="218" grpId="2"/>
      <p:bldP build="p" bldLvl="5" animBg="1" rev="0" advAuto="0" spid="216" grpId="1"/>
      <p:bldP build="whole" bldLvl="1" animBg="1" rev="0" advAuto="0" spid="221" grpId="4"/>
      <p:bldP build="whole" bldLvl="1" animBg="1" rev="0" advAuto="0" spid="225" grpId="5"/>
    </p:bldLst>
  </p:timing>
</p:sld>
</file>

<file path=ppt/theme/_rels/theme1.xml.rels><?xml version="1.0" encoding="UTF-8"?>
<Relationships xmlns="http://schemas.openxmlformats.org/package/2006/relationships"><Relationship Id="rId1" Type="http://schemas.openxmlformats.org/officeDocument/2006/relationships/image" Target="../media/image1.png"/></Relationships>

</file>

<file path=ppt/theme/_rels/theme2.xml.rels><?xml version="1.0" encoding="UTF-8"?>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