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fr-FR"/>
              <a:t>Modifiez le style du titre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2/18/2024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2/18/2024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2/18/2024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2/18/2024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fr-FR"/>
              <a:t>Modifiez le style du titre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E5059C3-6A89-4494-99FF-5A4D6FFD50EB}" type="datetimeFigureOut">
              <a:rPr lang="en-US" dirty="0"/>
              <a:t>2/18/2024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fr-FR"/>
              <a:t>Modifiez le style du titre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2/18/2024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fr-FR"/>
              <a:t>Modifiez le style du titre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609285" y="2851331"/>
            <a:ext cx="3893623" cy="30714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666635" y="2851331"/>
            <a:ext cx="3899798" cy="30714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2/18/2024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2/18/2024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2/18/2024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7D525BB-DA17-4BA0-B3C8-3AC3ABC827E6}" type="datetimeFigureOut">
              <a:rPr lang="en-US" dirty="0"/>
              <a:t>2/18/2024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16C4C9A-3960-41CF-A4E9-2A8FB932454B}" type="datetimeFigureOut">
              <a:rPr lang="en-US" dirty="0"/>
              <a:t>2/18/2024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2/18/2024</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AA63D-4469-EF0D-070E-6780263B3866}"/>
              </a:ext>
            </a:extLst>
          </p:cNvPr>
          <p:cNvSpPr>
            <a:spLocks noGrp="1"/>
          </p:cNvSpPr>
          <p:nvPr>
            <p:ph type="ctrTitle"/>
          </p:nvPr>
        </p:nvSpPr>
        <p:spPr>
          <a:xfrm>
            <a:off x="2611807" y="3428998"/>
            <a:ext cx="6255355" cy="2268559"/>
          </a:xfrm>
        </p:spPr>
        <p:txBody>
          <a:bodyPr>
            <a:normAutofit/>
          </a:bodyPr>
          <a:lstStyle/>
          <a:p>
            <a:pPr algn="l"/>
            <a:r>
              <a:rPr lang="fr-FR" sz="3600" dirty="0">
                <a:effectLst/>
                <a:latin typeface="Calibri" panose="020F0502020204030204" pitchFamily="34" charset="0"/>
                <a:ea typeface="Calibri" panose="020F0502020204030204" pitchFamily="34" charset="0"/>
                <a:cs typeface="Times New Roman" panose="02020603050405020304" pitchFamily="18" charset="0"/>
              </a:rPr>
              <a:t>Les secrets du Serviteur : </a:t>
            </a:r>
            <a:br>
              <a:rPr lang="fr-FR" sz="3600" dirty="0">
                <a:effectLst/>
                <a:latin typeface="Calibri" panose="020F0502020204030204" pitchFamily="34" charset="0"/>
                <a:ea typeface="Calibri" panose="020F0502020204030204" pitchFamily="34" charset="0"/>
                <a:cs typeface="Times New Roman" panose="02020603050405020304" pitchFamily="18" charset="0"/>
              </a:rPr>
            </a:br>
            <a:r>
              <a:rPr lang="fr-FR" sz="3600" dirty="0">
                <a:effectLst/>
                <a:latin typeface="Calibri" panose="020F0502020204030204" pitchFamily="34" charset="0"/>
                <a:ea typeface="Calibri" panose="020F0502020204030204" pitchFamily="34" charset="0"/>
                <a:cs typeface="Times New Roman" panose="02020603050405020304" pitchFamily="18" charset="0"/>
              </a:rPr>
              <a:t>Le service conduit à l’honneur </a:t>
            </a:r>
            <a:endParaRPr lang="fr-FR" sz="3600" dirty="0"/>
          </a:p>
        </p:txBody>
      </p:sp>
      <p:sp>
        <p:nvSpPr>
          <p:cNvPr id="3" name="Sous-titre 2">
            <a:extLst>
              <a:ext uri="{FF2B5EF4-FFF2-40B4-BE49-F238E27FC236}">
                <a16:creationId xmlns:a16="http://schemas.microsoft.com/office/drawing/2014/main" id="{B2C7596D-624E-3168-3B12-3D714ACC2122}"/>
              </a:ext>
            </a:extLst>
          </p:cNvPr>
          <p:cNvSpPr>
            <a:spLocks noGrp="1"/>
          </p:cNvSpPr>
          <p:nvPr>
            <p:ph type="subTitle" idx="1"/>
          </p:nvPr>
        </p:nvSpPr>
        <p:spPr/>
        <p:txBody>
          <a:bodyPr/>
          <a:lstStyle/>
          <a:p>
            <a:r>
              <a:rPr lang="fr-FR" dirty="0"/>
              <a:t>Marc 9 : 30 - 51</a:t>
            </a:r>
          </a:p>
        </p:txBody>
      </p:sp>
    </p:spTree>
    <p:extLst>
      <p:ext uri="{BB962C8B-B14F-4D97-AF65-F5344CB8AC3E}">
        <p14:creationId xmlns:p14="http://schemas.microsoft.com/office/powerpoint/2010/main" val="90422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D1ED3A-A60E-C9C2-CFCE-E3DD066F8E35}"/>
              </a:ext>
            </a:extLst>
          </p:cNvPr>
          <p:cNvSpPr>
            <a:spLocks noGrp="1"/>
          </p:cNvSpPr>
          <p:nvPr>
            <p:ph type="title"/>
          </p:nvPr>
        </p:nvSpPr>
        <p:spPr/>
        <p:txBody>
          <a:bodyPr/>
          <a:lstStyle/>
          <a:p>
            <a:r>
              <a:rPr lang="fr-FR" dirty="0"/>
              <a:t>Intro</a:t>
            </a:r>
          </a:p>
        </p:txBody>
      </p:sp>
      <p:sp>
        <p:nvSpPr>
          <p:cNvPr id="3" name="Espace réservé du contenu 2">
            <a:extLst>
              <a:ext uri="{FF2B5EF4-FFF2-40B4-BE49-F238E27FC236}">
                <a16:creationId xmlns:a16="http://schemas.microsoft.com/office/drawing/2014/main" id="{080BABB8-106A-744B-3898-C78BF0B3CAEF}"/>
              </a:ext>
            </a:extLst>
          </p:cNvPr>
          <p:cNvSpPr>
            <a:spLocks noGrp="1"/>
          </p:cNvSpPr>
          <p:nvPr>
            <p:ph idx="1"/>
          </p:nvPr>
        </p:nvSpPr>
        <p:spPr/>
        <p:txBody>
          <a:bodyPr/>
          <a:lstStyle/>
          <a:p>
            <a:pPr>
              <a:lnSpc>
                <a:spcPct val="115000"/>
              </a:lnSpc>
              <a:spcAft>
                <a:spcPts val="710"/>
              </a:spcAft>
            </a:pPr>
            <a:r>
              <a:rPr lang="fr-FR" sz="2400" dirty="0">
                <a:effectLst/>
                <a:ea typeface="Times New Roman" panose="02020603050405020304" pitchFamily="18" charset="0"/>
              </a:rPr>
              <a:t>1 Thessaloniciens 4:1 </a:t>
            </a:r>
          </a:p>
          <a:p>
            <a:pPr marL="0" indent="0">
              <a:lnSpc>
                <a:spcPct val="115000"/>
              </a:lnSpc>
              <a:spcAft>
                <a:spcPts val="710"/>
              </a:spcAft>
              <a:buNone/>
            </a:pPr>
            <a:r>
              <a:rPr lang="fr-FR" sz="2400" i="1" dirty="0">
                <a:effectLst/>
                <a:ea typeface="Times New Roman" panose="02020603050405020304" pitchFamily="18" charset="0"/>
              </a:rPr>
              <a:t>1Maintenant donc, frères et sœurs, vous avez appris de nous comment vous devez vous conduire et plaire à Dieu, [et c'est ce que vous faites] ; de même nous vous le demandons et nous vous y encourageons dans le Seigneur Jésus : progressez encore.</a:t>
            </a:r>
            <a:endParaRPr lang="fr-FR" sz="2400" dirty="0">
              <a:effectLst/>
              <a:ea typeface="Times New Roman" panose="02020603050405020304" pitchFamily="18" charset="0"/>
            </a:endParaRPr>
          </a:p>
          <a:p>
            <a:endParaRPr lang="fr-FR" dirty="0"/>
          </a:p>
        </p:txBody>
      </p:sp>
    </p:spTree>
    <p:extLst>
      <p:ext uri="{BB962C8B-B14F-4D97-AF65-F5344CB8AC3E}">
        <p14:creationId xmlns:p14="http://schemas.microsoft.com/office/powerpoint/2010/main" val="229214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B9A880-91B2-A20C-56AA-910C22A6DA66}"/>
              </a:ext>
            </a:extLst>
          </p:cNvPr>
          <p:cNvSpPr>
            <a:spLocks noGrp="1"/>
          </p:cNvSpPr>
          <p:nvPr>
            <p:ph type="title"/>
          </p:nvPr>
        </p:nvSpPr>
        <p:spPr/>
        <p:txBody>
          <a:bodyPr/>
          <a:lstStyle/>
          <a:p>
            <a:r>
              <a:rPr lang="fr-FR" dirty="0"/>
              <a:t>Intro</a:t>
            </a:r>
          </a:p>
        </p:txBody>
      </p:sp>
      <p:sp>
        <p:nvSpPr>
          <p:cNvPr id="3" name="Espace réservé du contenu 2">
            <a:extLst>
              <a:ext uri="{FF2B5EF4-FFF2-40B4-BE49-F238E27FC236}">
                <a16:creationId xmlns:a16="http://schemas.microsoft.com/office/drawing/2014/main" id="{D12DA04E-4948-D0C9-EDA7-12B7D3BF4163}"/>
              </a:ext>
            </a:extLst>
          </p:cNvPr>
          <p:cNvSpPr>
            <a:spLocks noGrp="1"/>
          </p:cNvSpPr>
          <p:nvPr>
            <p:ph idx="1"/>
          </p:nvPr>
        </p:nvSpPr>
        <p:spPr>
          <a:xfrm>
            <a:off x="2773599" y="1434517"/>
            <a:ext cx="7796540" cy="5058562"/>
          </a:xfrm>
        </p:spPr>
        <p:txBody>
          <a:bodyPr>
            <a:noAutofit/>
          </a:bodyPr>
          <a:lstStyle/>
          <a:p>
            <a:r>
              <a:rPr lang="fr-FR" dirty="0"/>
              <a:t>Sa résurrection</a:t>
            </a:r>
          </a:p>
          <a:p>
            <a:pPr>
              <a:lnSpc>
                <a:spcPct val="115000"/>
              </a:lnSpc>
              <a:spcAft>
                <a:spcPts val="710"/>
              </a:spcAft>
            </a:pPr>
            <a:r>
              <a:rPr lang="fr-FR" dirty="0">
                <a:effectLst/>
                <a:ea typeface="Times New Roman" panose="02020603050405020304" pitchFamily="18" charset="0"/>
              </a:rPr>
              <a:t>Marc 8:31-32</a:t>
            </a:r>
          </a:p>
          <a:p>
            <a:pPr marL="0" indent="0">
              <a:lnSpc>
                <a:spcPct val="115000"/>
              </a:lnSpc>
              <a:spcAft>
                <a:spcPts val="710"/>
              </a:spcAft>
              <a:buNone/>
            </a:pPr>
            <a:r>
              <a:rPr lang="fr-FR" i="1" dirty="0">
                <a:effectLst/>
                <a:ea typeface="Times New Roman" panose="02020603050405020304" pitchFamily="18" charset="0"/>
              </a:rPr>
              <a:t>31 Et il commença à leur enseigner que le Fils de l’homme devait beaucoup souffrir, être rejeté par les responsables du peuple, les chefs des prêtres et les spécialistes de la Loi ; il devait être mis à mort et ressusciter trois jours après. 32 Il leur dit tout cela très clairement.</a:t>
            </a:r>
            <a:endParaRPr lang="fr-FR" dirty="0">
              <a:effectLst/>
              <a:ea typeface="Times New Roman" panose="02020603050405020304" pitchFamily="18" charset="0"/>
            </a:endParaRPr>
          </a:p>
          <a:p>
            <a:pPr>
              <a:lnSpc>
                <a:spcPct val="115000"/>
              </a:lnSpc>
              <a:spcAft>
                <a:spcPts val="710"/>
              </a:spcAft>
            </a:pPr>
            <a:r>
              <a:rPr lang="fr-FR" dirty="0">
                <a:effectLst/>
                <a:ea typeface="Times New Roman" panose="02020603050405020304" pitchFamily="18" charset="0"/>
              </a:rPr>
              <a:t>Marc 10:33-34</a:t>
            </a:r>
          </a:p>
          <a:p>
            <a:pPr marL="0" indent="0">
              <a:lnSpc>
                <a:spcPct val="115000"/>
              </a:lnSpc>
              <a:spcAft>
                <a:spcPts val="710"/>
              </a:spcAft>
              <a:buNone/>
            </a:pPr>
            <a:r>
              <a:rPr lang="fr-FR" i="1" dirty="0">
                <a:effectLst/>
                <a:ea typeface="Times New Roman" panose="02020603050405020304" pitchFamily="18" charset="0"/>
              </a:rPr>
              <a:t>Jésus prit de nouveau les Douze à part, et il se mit à leur dire ce qui allait arriver : 33 Voici, nous montons à Jérusalem. Le Fils de l’homme y sera livré aux chefs des prêtres et aux spécialistes de la Loi. Ils le condamneront à mort et le remettront entre les mains des païens. 34 Ils se moqueront de lui, lui cracheront au visage, le battront à coups de fouet et le mettront à mort. Puis, au bout de trois jours, il ressuscitera.</a:t>
            </a:r>
            <a:endParaRPr lang="fr-FR" dirty="0">
              <a:effectLst/>
              <a:ea typeface="Times New Roman" panose="02020603050405020304" pitchFamily="18" charset="0"/>
            </a:endParaRPr>
          </a:p>
          <a:p>
            <a:endParaRPr lang="fr-FR" dirty="0"/>
          </a:p>
        </p:txBody>
      </p:sp>
      <p:pic>
        <p:nvPicPr>
          <p:cNvPr id="1026" name="Picture 2">
            <a:extLst>
              <a:ext uri="{FF2B5EF4-FFF2-40B4-BE49-F238E27FC236}">
                <a16:creationId xmlns:a16="http://schemas.microsoft.com/office/drawing/2014/main" id="{E993EE2A-2138-4299-14A2-A5971D27D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8087" y="163032"/>
            <a:ext cx="2811572" cy="147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57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9D4DF3-5FD3-327A-53F1-83B6FD6A0DE1}"/>
              </a:ext>
            </a:extLst>
          </p:cNvPr>
          <p:cNvSpPr>
            <a:spLocks noGrp="1"/>
          </p:cNvSpPr>
          <p:nvPr>
            <p:ph type="title"/>
          </p:nvPr>
        </p:nvSpPr>
        <p:spPr/>
        <p:txBody>
          <a:bodyPr/>
          <a:lstStyle/>
          <a:p>
            <a:r>
              <a:rPr lang="fr-FR" dirty="0"/>
              <a:t>Intro</a:t>
            </a:r>
          </a:p>
        </p:txBody>
      </p:sp>
      <p:sp>
        <p:nvSpPr>
          <p:cNvPr id="3" name="Espace réservé du contenu 2">
            <a:extLst>
              <a:ext uri="{FF2B5EF4-FFF2-40B4-BE49-F238E27FC236}">
                <a16:creationId xmlns:a16="http://schemas.microsoft.com/office/drawing/2014/main" id="{F9048F6C-3015-6018-1DE8-365F5635F29D}"/>
              </a:ext>
            </a:extLst>
          </p:cNvPr>
          <p:cNvSpPr>
            <a:spLocks noGrp="1"/>
          </p:cNvSpPr>
          <p:nvPr>
            <p:ph idx="1"/>
          </p:nvPr>
        </p:nvSpPr>
        <p:spPr>
          <a:xfrm>
            <a:off x="2773599" y="1300293"/>
            <a:ext cx="7796540" cy="5293453"/>
          </a:xfrm>
        </p:spPr>
        <p:txBody>
          <a:bodyPr>
            <a:normAutofit/>
          </a:bodyPr>
          <a:lstStyle/>
          <a:p>
            <a:r>
              <a:rPr lang="fr-FR" dirty="0"/>
              <a:t>Jésus va être livré</a:t>
            </a:r>
          </a:p>
          <a:p>
            <a:r>
              <a:rPr lang="fr-FR" dirty="0"/>
              <a:t>Qui est le plus grand?</a:t>
            </a:r>
          </a:p>
          <a:p>
            <a:r>
              <a:rPr lang="fr-FR" dirty="0" err="1">
                <a:effectLst/>
                <a:ea typeface="Calibri" panose="020F0502020204030204" pitchFamily="34" charset="0"/>
                <a:cs typeface="Times New Roman" panose="02020603050405020304" pitchFamily="18" charset="0"/>
              </a:rPr>
              <a:t>Dialogizomai</a:t>
            </a:r>
            <a:r>
              <a:rPr lang="fr-FR" dirty="0">
                <a:effectLst/>
                <a:ea typeface="Calibri" panose="020F0502020204030204" pitchFamily="34" charset="0"/>
                <a:cs typeface="Times New Roman" panose="02020603050405020304" pitchFamily="18" charset="0"/>
              </a:rPr>
              <a:t> : </a:t>
            </a:r>
            <a:r>
              <a:rPr lang="fr-FR" i="1" dirty="0">
                <a:effectLst/>
                <a:ea typeface="Calibri" panose="020F0502020204030204" pitchFamily="34" charset="0"/>
                <a:cs typeface="Times New Roman" panose="02020603050405020304" pitchFamily="18" charset="0"/>
              </a:rPr>
              <a:t>Amener ensemble différentes raisons, dénombrer les raisons, raisonner, tourner dans sa tête, délibérer</a:t>
            </a:r>
          </a:p>
          <a:p>
            <a:endParaRPr lang="fr-FR" i="1" dirty="0">
              <a:effectLst/>
              <a:ea typeface="Calibri" panose="020F0502020204030204" pitchFamily="34" charset="0"/>
              <a:cs typeface="Times New Roman" panose="02020603050405020304" pitchFamily="18" charset="0"/>
            </a:endParaRPr>
          </a:p>
          <a:p>
            <a:endParaRPr lang="fr-FR" i="1" dirty="0">
              <a:cs typeface="Times New Roman" panose="02020603050405020304" pitchFamily="18" charset="0"/>
            </a:endParaRPr>
          </a:p>
          <a:p>
            <a:endParaRPr lang="fr-FR" dirty="0"/>
          </a:p>
        </p:txBody>
      </p:sp>
      <p:pic>
        <p:nvPicPr>
          <p:cNvPr id="2050" name="Picture 2" descr="Peut-on débattre avec tout le monde ? - Le Drenche">
            <a:extLst>
              <a:ext uri="{FF2B5EF4-FFF2-40B4-BE49-F238E27FC236}">
                <a16:creationId xmlns:a16="http://schemas.microsoft.com/office/drawing/2014/main" id="{269DCD43-1918-894E-C808-FEBE36404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6322" y="4316136"/>
            <a:ext cx="5192235" cy="220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53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3C863E-58EA-14AB-A848-6A63951040E1}"/>
              </a:ext>
            </a:extLst>
          </p:cNvPr>
          <p:cNvSpPr>
            <a:spLocks noGrp="1"/>
          </p:cNvSpPr>
          <p:nvPr>
            <p:ph type="title"/>
          </p:nvPr>
        </p:nvSpPr>
        <p:spPr/>
        <p:txBody>
          <a:bodyPr/>
          <a:lstStyle/>
          <a:p>
            <a:r>
              <a:rPr lang="fr-FR" dirty="0"/>
              <a:t>Intro</a:t>
            </a:r>
          </a:p>
        </p:txBody>
      </p:sp>
      <p:sp>
        <p:nvSpPr>
          <p:cNvPr id="3" name="Espace réservé du contenu 2">
            <a:extLst>
              <a:ext uri="{FF2B5EF4-FFF2-40B4-BE49-F238E27FC236}">
                <a16:creationId xmlns:a16="http://schemas.microsoft.com/office/drawing/2014/main" id="{974B676F-7DCF-FB6B-1CFD-EDEFBDA038E2}"/>
              </a:ext>
            </a:extLst>
          </p:cNvPr>
          <p:cNvSpPr>
            <a:spLocks noGrp="1"/>
          </p:cNvSpPr>
          <p:nvPr>
            <p:ph idx="1"/>
          </p:nvPr>
        </p:nvSpPr>
        <p:spPr>
          <a:xfrm>
            <a:off x="2231472" y="2052116"/>
            <a:ext cx="8338667" cy="3997828"/>
          </a:xfrm>
        </p:spPr>
        <p:txBody>
          <a:bodyPr/>
          <a:lstStyle/>
          <a:p>
            <a:r>
              <a:rPr lang="fr-FR" sz="2400" i="1" dirty="0">
                <a:cs typeface="Times New Roman" panose="02020603050405020304" pitchFamily="18" charset="0"/>
              </a:rPr>
              <a:t>1-	Se faire le serviteur de tous </a:t>
            </a:r>
          </a:p>
          <a:p>
            <a:r>
              <a:rPr lang="fr-FR" sz="2400" i="1" dirty="0">
                <a:cs typeface="Times New Roman" panose="02020603050405020304" pitchFamily="18" charset="0"/>
              </a:rPr>
              <a:t>2-	Se refuser à toute domination </a:t>
            </a:r>
          </a:p>
          <a:p>
            <a:r>
              <a:rPr lang="fr-FR" sz="2400" i="1" dirty="0">
                <a:cs typeface="Times New Roman" panose="02020603050405020304" pitchFamily="18" charset="0"/>
              </a:rPr>
              <a:t>3-	Se rabaisser pour ne pas être une occasion de chute </a:t>
            </a:r>
          </a:p>
          <a:p>
            <a:r>
              <a:rPr lang="fr-FR" sz="2400" i="1" dirty="0">
                <a:cs typeface="Times New Roman" panose="02020603050405020304" pitchFamily="18" charset="0"/>
              </a:rPr>
              <a:t>4-	 en conclusion : Préserver le sel et la paix fraternelle</a:t>
            </a:r>
          </a:p>
          <a:p>
            <a:endParaRPr lang="fr-FR" dirty="0"/>
          </a:p>
        </p:txBody>
      </p:sp>
    </p:spTree>
    <p:extLst>
      <p:ext uri="{BB962C8B-B14F-4D97-AF65-F5344CB8AC3E}">
        <p14:creationId xmlns:p14="http://schemas.microsoft.com/office/powerpoint/2010/main" val="2055399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01DF75-4F63-DC72-3F8C-DF8FD473DCC0}"/>
              </a:ext>
            </a:extLst>
          </p:cNvPr>
          <p:cNvSpPr>
            <a:spLocks noGrp="1"/>
          </p:cNvSpPr>
          <p:nvPr>
            <p:ph type="title"/>
          </p:nvPr>
        </p:nvSpPr>
        <p:spPr/>
        <p:txBody>
          <a:bodyPr/>
          <a:lstStyle/>
          <a:p>
            <a:r>
              <a:rPr lang="fr-FR" dirty="0"/>
              <a:t>1-	Se faire le serviteur de tous</a:t>
            </a:r>
          </a:p>
        </p:txBody>
      </p:sp>
      <p:sp>
        <p:nvSpPr>
          <p:cNvPr id="3" name="Espace réservé du contenu 2">
            <a:extLst>
              <a:ext uri="{FF2B5EF4-FFF2-40B4-BE49-F238E27FC236}">
                <a16:creationId xmlns:a16="http://schemas.microsoft.com/office/drawing/2014/main" id="{6C5BBBAF-692D-502E-3FF7-A585264D1042}"/>
              </a:ext>
            </a:extLst>
          </p:cNvPr>
          <p:cNvSpPr>
            <a:spLocks noGrp="1"/>
          </p:cNvSpPr>
          <p:nvPr>
            <p:ph idx="1"/>
          </p:nvPr>
        </p:nvSpPr>
        <p:spPr>
          <a:xfrm>
            <a:off x="2474752" y="2052116"/>
            <a:ext cx="8095387" cy="3997828"/>
          </a:xfrm>
        </p:spPr>
        <p:txBody>
          <a:bodyPr/>
          <a:lstStyle/>
          <a:p>
            <a:r>
              <a:rPr lang="fr-FR" i="1" dirty="0"/>
              <a:t>Si quelqu’un désire être le premier, qu’il se fasse le dernier de tous, et le serviteur de tous</a:t>
            </a:r>
          </a:p>
          <a:p>
            <a:r>
              <a:rPr lang="fr-FR" dirty="0"/>
              <a:t>Le monde dit : réussir c’est dominer, Dieu dis : réussir c’est servir!</a:t>
            </a:r>
          </a:p>
          <a:p>
            <a:endParaRPr lang="fr-FR" dirty="0"/>
          </a:p>
          <a:p>
            <a:endParaRPr lang="fr-FR" dirty="0"/>
          </a:p>
          <a:p>
            <a:endParaRPr lang="fr-FR" dirty="0"/>
          </a:p>
          <a:p>
            <a:endParaRPr lang="fr-FR" dirty="0"/>
          </a:p>
        </p:txBody>
      </p:sp>
      <p:pic>
        <p:nvPicPr>
          <p:cNvPr id="3078" name="Picture 6" descr="What is Success in Life &amp; How Do You Achieve It?">
            <a:extLst>
              <a:ext uri="{FF2B5EF4-FFF2-40B4-BE49-F238E27FC236}">
                <a16:creationId xmlns:a16="http://schemas.microsoft.com/office/drawing/2014/main" id="{6CF40DA3-890F-3CF2-8537-930FBC72A1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592" y="3690107"/>
            <a:ext cx="5631809" cy="3167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33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D7DF4A-4C82-2ABC-99E4-3B8A0D34EE05}"/>
              </a:ext>
            </a:extLst>
          </p:cNvPr>
          <p:cNvSpPr>
            <a:spLocks noGrp="1"/>
          </p:cNvSpPr>
          <p:nvPr>
            <p:ph type="title"/>
          </p:nvPr>
        </p:nvSpPr>
        <p:spPr/>
        <p:txBody>
          <a:bodyPr/>
          <a:lstStyle/>
          <a:p>
            <a:r>
              <a:rPr lang="fr-FR" dirty="0"/>
              <a:t>2-	Se refuser à toute domination</a:t>
            </a:r>
          </a:p>
        </p:txBody>
      </p:sp>
      <p:sp>
        <p:nvSpPr>
          <p:cNvPr id="3" name="Espace réservé du contenu 2">
            <a:extLst>
              <a:ext uri="{FF2B5EF4-FFF2-40B4-BE49-F238E27FC236}">
                <a16:creationId xmlns:a16="http://schemas.microsoft.com/office/drawing/2014/main" id="{A1C4E85C-3112-86E1-F272-56C16157911B}"/>
              </a:ext>
            </a:extLst>
          </p:cNvPr>
          <p:cNvSpPr>
            <a:spLocks noGrp="1"/>
          </p:cNvSpPr>
          <p:nvPr>
            <p:ph idx="1"/>
          </p:nvPr>
        </p:nvSpPr>
        <p:spPr/>
        <p:txBody>
          <a:bodyPr/>
          <a:lstStyle/>
          <a:p>
            <a:r>
              <a:rPr lang="fr-FR" dirty="0"/>
              <a:t>Il ne </a:t>
            </a:r>
            <a:r>
              <a:rPr lang="fr-FR" b="1" dirty="0"/>
              <a:t>NOUS</a:t>
            </a:r>
            <a:r>
              <a:rPr lang="fr-FR" dirty="0"/>
              <a:t> suis pas !</a:t>
            </a:r>
          </a:p>
          <a:p>
            <a:pPr marL="0" indent="0">
              <a:buNone/>
            </a:pPr>
            <a:endParaRPr lang="fr-FR" dirty="0"/>
          </a:p>
          <a:p>
            <a:r>
              <a:rPr lang="fr-FR" dirty="0"/>
              <a:t>Si Jésus n’est pas au centre, il n’y a pas de « </a:t>
            </a:r>
            <a:r>
              <a:rPr lang="fr-FR" b="1" dirty="0"/>
              <a:t>nous</a:t>
            </a:r>
            <a:r>
              <a:rPr lang="fr-FR" dirty="0"/>
              <a:t> »!</a:t>
            </a:r>
          </a:p>
          <a:p>
            <a:endParaRPr lang="fr-FR" dirty="0"/>
          </a:p>
          <a:p>
            <a:endParaRPr lang="fr-FR" dirty="0"/>
          </a:p>
          <a:p>
            <a:endParaRPr lang="fr-FR" dirty="0"/>
          </a:p>
          <a:p>
            <a:endParaRPr lang="fr-FR" dirty="0"/>
          </a:p>
          <a:p>
            <a:endParaRPr lang="fr-FR" dirty="0"/>
          </a:p>
        </p:txBody>
      </p:sp>
      <p:pic>
        <p:nvPicPr>
          <p:cNvPr id="4098" name="Picture 2" descr="Images de Eglise Societe Jesus – Téléchargement gratuit sur Freepik">
            <a:extLst>
              <a:ext uri="{FF2B5EF4-FFF2-40B4-BE49-F238E27FC236}">
                <a16:creationId xmlns:a16="http://schemas.microsoft.com/office/drawing/2014/main" id="{065CAFB7-3738-4825-FB84-3FBD4DC60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772" y="3565894"/>
            <a:ext cx="4429388" cy="2957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9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9F5F59-C9EC-AAEA-8C45-949D8C70B595}"/>
              </a:ext>
            </a:extLst>
          </p:cNvPr>
          <p:cNvSpPr>
            <a:spLocks noGrp="1"/>
          </p:cNvSpPr>
          <p:nvPr>
            <p:ph type="title"/>
          </p:nvPr>
        </p:nvSpPr>
        <p:spPr/>
        <p:txBody>
          <a:bodyPr/>
          <a:lstStyle/>
          <a:p>
            <a:r>
              <a:rPr lang="fr-FR" dirty="0"/>
              <a:t>3-	Se rabaisser pour ne pas être une occasion de chute </a:t>
            </a:r>
          </a:p>
        </p:txBody>
      </p:sp>
      <p:sp>
        <p:nvSpPr>
          <p:cNvPr id="3" name="Espace réservé du contenu 2">
            <a:extLst>
              <a:ext uri="{FF2B5EF4-FFF2-40B4-BE49-F238E27FC236}">
                <a16:creationId xmlns:a16="http://schemas.microsoft.com/office/drawing/2014/main" id="{B4205FCD-AB69-67C5-B5FF-599E24E47E5A}"/>
              </a:ext>
            </a:extLst>
          </p:cNvPr>
          <p:cNvSpPr>
            <a:spLocks noGrp="1"/>
          </p:cNvSpPr>
          <p:nvPr>
            <p:ph idx="1"/>
          </p:nvPr>
        </p:nvSpPr>
        <p:spPr/>
        <p:txBody>
          <a:bodyPr/>
          <a:lstStyle/>
          <a:p>
            <a:r>
              <a:rPr lang="fr-FR" i="1" dirty="0"/>
              <a:t>Celui qui est un scandale, une occasion de chute, pour un seul de ces petits qui croient en moi, mieux vaudrait pour lui qu’on lui attache au cou une de ces meules que tournent les ânes, et qu’on le jette à la mer.</a:t>
            </a:r>
          </a:p>
          <a:p>
            <a:r>
              <a:rPr lang="fr-FR" dirty="0"/>
              <a:t>Celui qui veut être grand se fait le serviteur de tous!</a:t>
            </a:r>
          </a:p>
          <a:p>
            <a:endParaRPr lang="fr-FR" dirty="0"/>
          </a:p>
          <a:p>
            <a:endParaRPr lang="fr-FR" dirty="0"/>
          </a:p>
          <a:p>
            <a:endParaRPr lang="fr-FR" dirty="0"/>
          </a:p>
        </p:txBody>
      </p:sp>
      <p:pic>
        <p:nvPicPr>
          <p:cNvPr id="5" name="Image 4">
            <a:extLst>
              <a:ext uri="{FF2B5EF4-FFF2-40B4-BE49-F238E27FC236}">
                <a16:creationId xmlns:a16="http://schemas.microsoft.com/office/drawing/2014/main" id="{32280C09-4C04-F3DC-1F81-DAD90C2589AF}"/>
              </a:ext>
            </a:extLst>
          </p:cNvPr>
          <p:cNvPicPr>
            <a:picLocks noChangeAspect="1"/>
          </p:cNvPicPr>
          <p:nvPr/>
        </p:nvPicPr>
        <p:blipFill>
          <a:blip r:embed="rId2"/>
          <a:stretch>
            <a:fillRect/>
          </a:stretch>
        </p:blipFill>
        <p:spPr>
          <a:xfrm>
            <a:off x="5050173" y="4443395"/>
            <a:ext cx="2975557" cy="2062267"/>
          </a:xfrm>
          <a:prstGeom prst="rect">
            <a:avLst/>
          </a:prstGeom>
        </p:spPr>
      </p:pic>
    </p:spTree>
    <p:extLst>
      <p:ext uri="{BB962C8B-B14F-4D97-AF65-F5344CB8AC3E}">
        <p14:creationId xmlns:p14="http://schemas.microsoft.com/office/powerpoint/2010/main" val="273674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4003FE-9E41-83D4-5752-805D47F60614}"/>
              </a:ext>
            </a:extLst>
          </p:cNvPr>
          <p:cNvSpPr>
            <a:spLocks noGrp="1"/>
          </p:cNvSpPr>
          <p:nvPr>
            <p:ph type="title"/>
          </p:nvPr>
        </p:nvSpPr>
        <p:spPr/>
        <p:txBody>
          <a:bodyPr/>
          <a:lstStyle/>
          <a:p>
            <a:r>
              <a:rPr lang="fr-FR" dirty="0"/>
              <a:t>4-	 en conclusion : Préserver le sel et la paix fraternelle</a:t>
            </a:r>
          </a:p>
        </p:txBody>
      </p:sp>
      <p:sp>
        <p:nvSpPr>
          <p:cNvPr id="3" name="Espace réservé du contenu 2">
            <a:extLst>
              <a:ext uri="{FF2B5EF4-FFF2-40B4-BE49-F238E27FC236}">
                <a16:creationId xmlns:a16="http://schemas.microsoft.com/office/drawing/2014/main" id="{B1D7E5EC-C761-8E21-BAAD-13F768452A10}"/>
              </a:ext>
            </a:extLst>
          </p:cNvPr>
          <p:cNvSpPr>
            <a:spLocks noGrp="1"/>
          </p:cNvSpPr>
          <p:nvPr>
            <p:ph idx="1"/>
          </p:nvPr>
        </p:nvSpPr>
        <p:spPr/>
        <p:txBody>
          <a:bodyPr/>
          <a:lstStyle/>
          <a:p>
            <a:r>
              <a:rPr lang="fr-FR" dirty="0"/>
              <a:t>lévitique 2 :13 </a:t>
            </a:r>
          </a:p>
          <a:p>
            <a:pPr marL="0" indent="0">
              <a:buNone/>
            </a:pPr>
            <a:r>
              <a:rPr lang="fr-FR" i="1" dirty="0"/>
              <a:t>Tu mettras du sel sur toutes tes offrandes ; tu ne laisseras point ton offrande manquer de sel, signe de l'alliance de ton Dieu ; sur toutes tes offrandes tu mettras du sel.</a:t>
            </a:r>
          </a:p>
          <a:p>
            <a:pPr marL="0" indent="0">
              <a:buNone/>
            </a:pPr>
            <a:endParaRPr lang="fr-FR" dirty="0"/>
          </a:p>
          <a:p>
            <a:pPr marL="0" indent="0">
              <a:buNone/>
            </a:pPr>
            <a:endParaRPr lang="fr-FR" dirty="0"/>
          </a:p>
          <a:p>
            <a:pPr marL="0" indent="0">
              <a:buNone/>
            </a:pPr>
            <a:endParaRPr lang="fr-FR" dirty="0"/>
          </a:p>
          <a:p>
            <a:endParaRPr lang="fr-FR" dirty="0"/>
          </a:p>
        </p:txBody>
      </p:sp>
      <p:pic>
        <p:nvPicPr>
          <p:cNvPr id="6146" name="Picture 2" descr="LE SEL ET LA LUMIERE | Eglise Catholique Romaine Genève">
            <a:extLst>
              <a:ext uri="{FF2B5EF4-FFF2-40B4-BE49-F238E27FC236}">
                <a16:creationId xmlns:a16="http://schemas.microsoft.com/office/drawing/2014/main" id="{0A321998-0175-2EB5-722C-9B2FD5334C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554" y="4074246"/>
            <a:ext cx="4125658" cy="254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60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{51DB2B89-A7C5-45BF-9B51-8ECE3F2E5499}tf16401375</Template>
  <TotalTime>71</TotalTime>
  <Words>496</Words>
  <Application>Microsoft Office PowerPoint</Application>
  <PresentationFormat>Grand écran</PresentationFormat>
  <Paragraphs>42</Paragraphs>
  <Slides>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Calibri</vt:lpstr>
      <vt:lpstr>MS Shell Dlg 2</vt:lpstr>
      <vt:lpstr>Times New Roman</vt:lpstr>
      <vt:lpstr>Wingdings</vt:lpstr>
      <vt:lpstr>Wingdings 3</vt:lpstr>
      <vt:lpstr>Madison</vt:lpstr>
      <vt:lpstr>Les secrets du Serviteur :  Le service conduit à l’honneur </vt:lpstr>
      <vt:lpstr>Intro</vt:lpstr>
      <vt:lpstr>Intro</vt:lpstr>
      <vt:lpstr>Intro</vt:lpstr>
      <vt:lpstr>Intro</vt:lpstr>
      <vt:lpstr>1- Se faire le serviteur de tous</vt:lpstr>
      <vt:lpstr>2- Se refuser à toute domination</vt:lpstr>
      <vt:lpstr>3- Se rabaisser pour ne pas être une occasion de chute </vt:lpstr>
      <vt:lpstr>4-  en conclusion : Préserver le sel et la paix fraternelle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secrets du Serviteur :  Le service conduit à l’honneur </dc:title>
  <dc:creator>Jeremie</dc:creator>
  <cp:lastModifiedBy>Jeremie</cp:lastModifiedBy>
  <cp:revision>6</cp:revision>
  <dcterms:created xsi:type="dcterms:W3CDTF">2024-02-17T12:31:08Z</dcterms:created>
  <dcterms:modified xsi:type="dcterms:W3CDTF">2024-02-18T07:06:48Z</dcterms:modified>
</cp:coreProperties>
</file>