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27af68e3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27af68e3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27af68e36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27af68e36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3546ed4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c3546ed4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3546ed4e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c3546ed4e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27af68e3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c27af68e3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27af68e36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c27af68e3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27af68e36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c27af68e36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3546ed4e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c3546ed4e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3546ed4e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c3546ed4e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27af68e36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c27af68e36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27af68e3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c27af68e3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27af68e36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g2c27af68e3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27af68e36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2c27af68e36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27af68e36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2c27af68e3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27af68e36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2c27af68e36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27af68e36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c27af68e36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27af68e3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c27af68e3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27af68e3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27af68e3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867000" y="0"/>
            <a:ext cx="7386900" cy="50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Marc 10 : 13 - 16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/>
              <a:t>13Des gens lui amenaient des petits enfants afin qu'il les touche, mais les disciples leur firent des reproches.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/>
              <a:t>14Voyant cela, Jésus fut indigné et leur dit: «Laissez les petits enfants venir à moi et ne les en empêchez pas, car le royaume de Dieu est pour ceux qui leur ressemblent. 15Je vous le dis en vérité: celui qui n'accueille pas le royaume de Dieu comme un petit enfant n'y entrera pas.»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/>
              <a:t>16Puis il les prit dans ses bras et les bénit en posant les mains sur eux.</a:t>
            </a:r>
            <a:endParaRPr sz="2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ctrTitle"/>
          </p:nvPr>
        </p:nvSpPr>
        <p:spPr>
          <a:xfrm>
            <a:off x="3907300" y="57800"/>
            <a:ext cx="5144400" cy="40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Marc 10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/>
              <a:t>13 Des gens lui amenaient des petits enfants afin qu'il les touche, mais les disciples leur firent des reproches.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/>
              <a:t>14 Voyant cela, Jésus fut indigné et leur dit: «</a:t>
            </a:r>
            <a:r>
              <a:rPr lang="fr" sz="2600">
                <a:solidFill>
                  <a:srgbClr val="E69138"/>
                </a:solidFill>
              </a:rPr>
              <a:t>Laissez les petits enfants venir à moi et ne les en empêchez pas…</a:t>
            </a:r>
            <a:endParaRPr sz="2600">
              <a:solidFill>
                <a:srgbClr val="E69138"/>
              </a:solidFill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0" y="0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fr" sz="2000">
                <a:solidFill>
                  <a:schemeClr val="dk1"/>
                </a:solidFill>
              </a:rPr>
              <a:t>Empêcher les enfants de venir à Jésus ?</a:t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9979" y="0"/>
            <a:ext cx="674402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/>
        </p:nvSpPr>
        <p:spPr>
          <a:xfrm>
            <a:off x="0" y="3065025"/>
            <a:ext cx="24000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lt2"/>
                </a:solidFill>
              </a:rPr>
              <a:t>Antoine Jean Joseph Ansiaux (1764 - 1840)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lt2"/>
                </a:solidFill>
              </a:rPr>
              <a:t>Jésus-Christ bénissant les enfants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lt2"/>
                </a:solidFill>
              </a:rPr>
              <a:t>1820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ctrTitle"/>
          </p:nvPr>
        </p:nvSpPr>
        <p:spPr>
          <a:xfrm>
            <a:off x="6" y="519150"/>
            <a:ext cx="2312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3000"/>
              <a:t>Samuel Richard</a:t>
            </a:r>
            <a:endParaRPr sz="3000"/>
          </a:p>
        </p:txBody>
      </p:sp>
      <p:sp>
        <p:nvSpPr>
          <p:cNvPr id="123" name="Google Shape;123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258" y="0"/>
            <a:ext cx="771148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2764400" y="162025"/>
            <a:ext cx="3362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chemeClr val="dk1"/>
                </a:solidFill>
              </a:rPr>
              <a:t>Marc 10 : 13-16</a:t>
            </a:r>
            <a:br>
              <a:rPr lang="fr" sz="2100">
                <a:solidFill>
                  <a:schemeClr val="dk1"/>
                </a:solidFill>
              </a:rPr>
            </a:br>
            <a:r>
              <a:rPr lang="fr" sz="2100">
                <a:solidFill>
                  <a:schemeClr val="dk1"/>
                </a:solidFill>
              </a:rPr>
              <a:t>Les paradoxes du Serviteur : les adultes seront comme des enfants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1572175" y="2102700"/>
            <a:ext cx="627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fr" sz="2400">
                <a:solidFill>
                  <a:schemeClr val="dk1"/>
                </a:solidFill>
              </a:rPr>
              <a:t>Empêcher les enfants de venir à Jésus ?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AutoNum type="arabicPeriod"/>
            </a:pPr>
            <a:r>
              <a:rPr lang="fr" sz="2400">
                <a:solidFill>
                  <a:srgbClr val="FF9900"/>
                </a:solidFill>
              </a:rPr>
              <a:t>Entrer dans le royaume de Dieu</a:t>
            </a:r>
            <a:endParaRPr sz="2400">
              <a:solidFill>
                <a:srgbClr val="FF9900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fr" sz="2400">
                <a:solidFill>
                  <a:schemeClr val="dk1"/>
                </a:solidFill>
              </a:rPr>
              <a:t>Enlacé par les bras de Jésus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ctrTitle"/>
          </p:nvPr>
        </p:nvSpPr>
        <p:spPr>
          <a:xfrm>
            <a:off x="4092275" y="1306275"/>
            <a:ext cx="4924500" cy="180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Marc 10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15Je vous le dis en vérité: celui qui n'accueille pas le royaume de Dieu comme un petit enfant n'y entrera pas.»</a:t>
            </a:r>
            <a:endParaRPr sz="3000"/>
          </a:p>
        </p:txBody>
      </p:sp>
      <p:sp>
        <p:nvSpPr>
          <p:cNvPr id="136" name="Google Shape;136;p26"/>
          <p:cNvSpPr txBox="1"/>
          <p:nvPr/>
        </p:nvSpPr>
        <p:spPr>
          <a:xfrm>
            <a:off x="0" y="0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9900"/>
                </a:solidFill>
              </a:rPr>
              <a:t>2. </a:t>
            </a:r>
            <a:r>
              <a:rPr lang="fr" sz="2400">
                <a:solidFill>
                  <a:srgbClr val="FF9900"/>
                </a:solidFill>
              </a:rPr>
              <a:t>Entrer dans le royaume de Dieu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/>
        </p:nvSpPr>
        <p:spPr>
          <a:xfrm>
            <a:off x="2764400" y="162025"/>
            <a:ext cx="3362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chemeClr val="dk1"/>
                </a:solidFill>
              </a:rPr>
              <a:t>Marc 10 : 13-16</a:t>
            </a:r>
            <a:br>
              <a:rPr lang="fr" sz="2100">
                <a:solidFill>
                  <a:schemeClr val="dk1"/>
                </a:solidFill>
              </a:rPr>
            </a:br>
            <a:r>
              <a:rPr lang="fr" sz="2100">
                <a:solidFill>
                  <a:schemeClr val="dk1"/>
                </a:solidFill>
              </a:rPr>
              <a:t>Les paradoxes du Serviteur : les adultes seront comme des enfants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42" name="Google Shape;142;p27"/>
          <p:cNvSpPr txBox="1"/>
          <p:nvPr/>
        </p:nvSpPr>
        <p:spPr>
          <a:xfrm>
            <a:off x="1572175" y="2102700"/>
            <a:ext cx="627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fr" sz="2400">
                <a:solidFill>
                  <a:schemeClr val="dk1"/>
                </a:solidFill>
              </a:rPr>
              <a:t>Empêcher les enfants de venir à Jésus ?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fr" sz="2400">
                <a:solidFill>
                  <a:schemeClr val="dk1"/>
                </a:solidFill>
              </a:rPr>
              <a:t>Entrer dans le royaume de Dieu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AutoNum type="arabicPeriod"/>
            </a:pPr>
            <a:r>
              <a:rPr lang="fr" sz="2400">
                <a:solidFill>
                  <a:srgbClr val="FF9900"/>
                </a:solidFill>
              </a:rPr>
              <a:t>Enlacé par les bras de Jésus</a:t>
            </a:r>
            <a:endParaRPr sz="24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ctrTitle"/>
          </p:nvPr>
        </p:nvSpPr>
        <p:spPr>
          <a:xfrm>
            <a:off x="4092275" y="1306275"/>
            <a:ext cx="4924500" cy="180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Marc 10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16Puis il les prit dans ses bras et les bénit en posant les mains sur eux.</a:t>
            </a:r>
            <a:endParaRPr sz="3000"/>
          </a:p>
        </p:txBody>
      </p:sp>
      <p:sp>
        <p:nvSpPr>
          <p:cNvPr id="148" name="Google Shape;148;p28"/>
          <p:cNvSpPr txBox="1"/>
          <p:nvPr/>
        </p:nvSpPr>
        <p:spPr>
          <a:xfrm>
            <a:off x="0" y="0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9900"/>
                </a:solidFill>
              </a:rPr>
              <a:t>2. Enlacé par les bras de Jésus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3263100" y="287350"/>
            <a:ext cx="5880900" cy="42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2500">
                <a:solidFill>
                  <a:schemeClr val="dk1"/>
                </a:solidFill>
              </a:rPr>
              <a:t> 27Mes brebis écoutent ma voix, je les connais et elles me suivent. 28Je leur donne la vie éternelle. Elles ne périront jamais et personne ne pourra les arracher à ma main. 29Mon Père, qui me les a données, est plus grand que tous et personne ne peut les arracher à la main de mon Père.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/>
        </p:nvSpPr>
        <p:spPr>
          <a:xfrm>
            <a:off x="2764400" y="162025"/>
            <a:ext cx="3362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chemeClr val="dk1"/>
                </a:solidFill>
              </a:rPr>
              <a:t>Marc 10 : 13-16</a:t>
            </a:r>
            <a:br>
              <a:rPr lang="fr" sz="2100">
                <a:solidFill>
                  <a:schemeClr val="dk1"/>
                </a:solidFill>
              </a:rPr>
            </a:br>
            <a:r>
              <a:rPr lang="fr" sz="2100">
                <a:solidFill>
                  <a:schemeClr val="dk1"/>
                </a:solidFill>
              </a:rPr>
              <a:t>Les paradoxes du Serviteur : les adultes seront comme des enfants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1572175" y="2102700"/>
            <a:ext cx="627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fr" sz="2400">
                <a:solidFill>
                  <a:schemeClr val="dk1"/>
                </a:solidFill>
              </a:rPr>
              <a:t>Empêcher les enfants de venir à Jésus ?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fr" sz="2400">
                <a:solidFill>
                  <a:schemeClr val="dk1"/>
                </a:solidFill>
              </a:rPr>
              <a:t>Entrer dans le royaume de Dieu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fr" sz="2400">
                <a:solidFill>
                  <a:schemeClr val="dk1"/>
                </a:solidFill>
              </a:rPr>
              <a:t>Enlacé par les bras de Jésus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5600" y="0"/>
            <a:ext cx="3429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5600" y="0"/>
            <a:ext cx="3429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445025"/>
            <a:ext cx="85206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5000"/>
              <a:t>Marc, le livre du Serviteur</a:t>
            </a:r>
            <a:endParaRPr sz="5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5000"/>
              <a:t>Marc, le livre du Serviteur</a:t>
            </a:r>
            <a:endParaRPr sz="5000"/>
          </a:p>
        </p:txBody>
      </p:sp>
      <p:grpSp>
        <p:nvGrpSpPr>
          <p:cNvPr id="70" name="Google Shape;70;p16"/>
          <p:cNvGrpSpPr/>
          <p:nvPr/>
        </p:nvGrpSpPr>
        <p:grpSpPr>
          <a:xfrm>
            <a:off x="55075" y="1476125"/>
            <a:ext cx="9092100" cy="1983000"/>
            <a:chOff x="55075" y="1476125"/>
            <a:chExt cx="9092100" cy="1983000"/>
          </a:xfrm>
        </p:grpSpPr>
        <p:sp>
          <p:nvSpPr>
            <p:cNvPr id="71" name="Google Shape;71;p16"/>
            <p:cNvSpPr/>
            <p:nvPr/>
          </p:nvSpPr>
          <p:spPr>
            <a:xfrm>
              <a:off x="55075" y="1476125"/>
              <a:ext cx="9092100" cy="1983000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6"/>
            <p:cNvSpPr txBox="1"/>
            <p:nvPr/>
          </p:nvSpPr>
          <p:spPr>
            <a:xfrm>
              <a:off x="731675" y="1765775"/>
              <a:ext cx="72102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3000">
                  <a:solidFill>
                    <a:schemeClr val="dk1"/>
                  </a:solidFill>
                </a:rPr>
                <a:t>1:1–8:30 						8:31-16:20</a:t>
              </a:r>
              <a:endParaRPr sz="2000">
                <a:solidFill>
                  <a:schemeClr val="dk1"/>
                </a:solidFill>
              </a:endParaRPr>
            </a:p>
          </p:txBody>
        </p:sp>
        <p:sp>
          <p:nvSpPr>
            <p:cNvPr id="73" name="Google Shape;73;p16"/>
            <p:cNvSpPr txBox="1"/>
            <p:nvPr/>
          </p:nvSpPr>
          <p:spPr>
            <a:xfrm>
              <a:off x="100675" y="2590825"/>
              <a:ext cx="816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2000">
                  <a:solidFill>
                    <a:schemeClr val="dk1"/>
                  </a:solidFill>
                </a:rPr>
                <a:t>Le ministère du Serviteur 		Le chemin de souffrance du Serviteur</a:t>
              </a:r>
              <a:endParaRPr sz="20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5000"/>
              <a:t>Marc, le livre du Serviteur</a:t>
            </a:r>
            <a:endParaRPr sz="5000"/>
          </a:p>
        </p:txBody>
      </p:sp>
      <p:sp>
        <p:nvSpPr>
          <p:cNvPr id="79" name="Google Shape;79;p17"/>
          <p:cNvSpPr/>
          <p:nvPr/>
        </p:nvSpPr>
        <p:spPr>
          <a:xfrm>
            <a:off x="55075" y="1476125"/>
            <a:ext cx="9092100" cy="19830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731675" y="1765775"/>
            <a:ext cx="721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chemeClr val="dk1"/>
                </a:solidFill>
              </a:rPr>
              <a:t>1:1–8:30 						8:31-16:20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100675" y="2590825"/>
            <a:ext cx="816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solidFill>
                  <a:schemeClr val="dk1"/>
                </a:solidFill>
              </a:rPr>
              <a:t>Le ministère du Serviteur 		Le chemin de souffrance du Serviteur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4313450" y="3537550"/>
            <a:ext cx="3362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chemeClr val="dk1"/>
                </a:solidFill>
              </a:rPr>
              <a:t>Marc 10 : 13-16</a:t>
            </a:r>
            <a:br>
              <a:rPr lang="fr" sz="2100">
                <a:solidFill>
                  <a:schemeClr val="dk1"/>
                </a:solidFill>
              </a:rPr>
            </a:br>
            <a:r>
              <a:rPr lang="fr" sz="2100">
                <a:solidFill>
                  <a:schemeClr val="dk1"/>
                </a:solidFill>
              </a:rPr>
              <a:t>Les paradoxes du Serviteur : Les adultes seront comme des enfants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2764400" y="162025"/>
            <a:ext cx="3362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chemeClr val="dk1"/>
                </a:solidFill>
              </a:rPr>
              <a:t>Marc 10 : 13-16</a:t>
            </a:r>
            <a:br>
              <a:rPr lang="fr" sz="2100">
                <a:solidFill>
                  <a:schemeClr val="dk1"/>
                </a:solidFill>
              </a:rPr>
            </a:br>
            <a:r>
              <a:rPr lang="fr" sz="2100">
                <a:solidFill>
                  <a:schemeClr val="dk1"/>
                </a:solidFill>
              </a:rPr>
              <a:t>Les paradoxes du Serviteur : les adultes seront comme des enfants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1572175" y="2102700"/>
            <a:ext cx="627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fr" sz="2400">
                <a:solidFill>
                  <a:schemeClr val="dk1"/>
                </a:solidFill>
              </a:rPr>
              <a:t>E</a:t>
            </a:r>
            <a:r>
              <a:rPr lang="fr" sz="2400">
                <a:solidFill>
                  <a:schemeClr val="dk1"/>
                </a:solidFill>
              </a:rPr>
              <a:t>mpêcher les enfants de venir à Jésus ?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fr" sz="2400">
                <a:solidFill>
                  <a:schemeClr val="dk1"/>
                </a:solidFill>
              </a:rPr>
              <a:t>Entrer dans le royaume de Dieu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fr" sz="2400">
                <a:solidFill>
                  <a:schemeClr val="dk1"/>
                </a:solidFill>
              </a:rPr>
              <a:t>Enlacé par les bras de Jésus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ctrTitle"/>
          </p:nvPr>
        </p:nvSpPr>
        <p:spPr>
          <a:xfrm>
            <a:off x="3907300" y="57800"/>
            <a:ext cx="5144400" cy="40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Marc 10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/>
              <a:t>13 Des gens lui amenaient des petits enfants afin qu'il les touche, mais les disciples leur firent des reproches.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/>
              <a:t>14 Voyant cela, Jésus fut indigné et leur dit: «</a:t>
            </a:r>
            <a:r>
              <a:rPr lang="fr" sz="2600">
                <a:solidFill>
                  <a:srgbClr val="E69138"/>
                </a:solidFill>
              </a:rPr>
              <a:t>Laissez les petits enfants venir à moi et ne les en empêchez pas…</a:t>
            </a:r>
            <a:endParaRPr sz="2600">
              <a:solidFill>
                <a:srgbClr val="E69138"/>
              </a:solidFill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0" y="0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fr" sz="2000">
                <a:solidFill>
                  <a:schemeClr val="dk1"/>
                </a:solidFill>
              </a:rPr>
              <a:t>Empêcher les enfants de venir à Jésus ?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1400"/>
            <a:ext cx="9144000" cy="4175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3699225" y="477600"/>
            <a:ext cx="5445000" cy="38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fr" sz="2300">
                <a:solidFill>
                  <a:schemeClr val="dk1"/>
                </a:solidFill>
              </a:rPr>
              <a:t>Erreur n° 1: ne raconter que des </a:t>
            </a:r>
            <a:r>
              <a:rPr b="1" i="1" lang="fr" sz="2300">
                <a:solidFill>
                  <a:schemeClr val="dk1"/>
                </a:solidFill>
              </a:rPr>
              <a:t>petites histoires</a:t>
            </a:r>
            <a:r>
              <a:rPr b="1" lang="fr" sz="2300">
                <a:solidFill>
                  <a:schemeClr val="dk1"/>
                </a:solidFill>
              </a:rPr>
              <a:t> de la Bible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fr" sz="2300">
                <a:solidFill>
                  <a:schemeClr val="dk1"/>
                </a:solidFill>
              </a:rPr>
              <a:t>Erreur n° 2: transformer les grands hommes de la Bible en super-héros Marvel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fr" sz="2300">
                <a:solidFill>
                  <a:schemeClr val="dk1"/>
                </a:solidFill>
              </a:rPr>
              <a:t>Erreur n° 3: laisser les enfants deviner par eux-mêmes les vérités de la Bible</a:t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 b="10565" l="53982" r="0" t="37943"/>
          <a:stretch/>
        </p:blipFill>
        <p:spPr>
          <a:xfrm>
            <a:off x="152400" y="224350"/>
            <a:ext cx="3348199" cy="171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