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0ee2f185a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0ee2f185a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0ee2f185a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0ee2f185a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0ee2f185a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0ee2f185a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0ee2f185ac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0ee2f185ac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0ee2f185ac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0ee2f185a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0ee356b22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0ee356b22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f04d6d7d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f04d6d7d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sz="6300"/>
              <a:t>Grâce et liberté</a:t>
            </a:r>
            <a:endParaRPr sz="6300"/>
          </a:p>
          <a:p>
            <a:pPr indent="0" lvl="0" marL="0" rtl="0" algn="ctr">
              <a:spcBef>
                <a:spcPts val="0"/>
              </a:spcBef>
              <a:spcAft>
                <a:spcPts val="0"/>
              </a:spcAft>
              <a:buNone/>
            </a:pPr>
            <a:r>
              <a:rPr lang="fr"/>
              <a:t>Romains 14</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1135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Romains 14  - </a:t>
            </a:r>
            <a:r>
              <a:rPr lang="fr" sz="1800"/>
              <a:t>S21</a:t>
            </a:r>
            <a:endParaRPr sz="1800"/>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1 </a:t>
            </a:r>
            <a:r>
              <a:rPr lang="fr"/>
              <a:t>Accueillez celui qui est faible dans la foi sans discuter ses opinions. (</a:t>
            </a:r>
            <a:r>
              <a:rPr i="1" lang="fr"/>
              <a:t>mal affermi dans la foi - </a:t>
            </a:r>
            <a:r>
              <a:rPr i="1" lang="fr" sz="1500"/>
              <a:t>BDS</a:t>
            </a:r>
            <a:r>
              <a:rPr lang="fr"/>
              <a:t>)</a:t>
            </a:r>
            <a:endParaRPr/>
          </a:p>
          <a:p>
            <a:pPr indent="0" lvl="0" marL="0" rtl="0" algn="l">
              <a:spcBef>
                <a:spcPts val="1200"/>
              </a:spcBef>
              <a:spcAft>
                <a:spcPts val="0"/>
              </a:spcAft>
              <a:buNone/>
            </a:pPr>
            <a:r>
              <a:rPr lang="fr"/>
              <a:t>2 L'un a la conviction de pouvoir manger de tout; l'autre, qui est faible dans la foi, ne mange que des légumes. </a:t>
            </a:r>
            <a:endParaRPr/>
          </a:p>
          <a:p>
            <a:pPr indent="0" lvl="0" marL="0" rtl="0" algn="l">
              <a:spcBef>
                <a:spcPts val="1200"/>
              </a:spcBef>
              <a:spcAft>
                <a:spcPts val="0"/>
              </a:spcAft>
              <a:buNone/>
            </a:pPr>
            <a:r>
              <a:rPr lang="fr"/>
              <a:t>3 Que celui qui mange de tout ne méprise pas celui qui ne le fait pas, et que celui qui ne mange pas de tout ne juge pas celui qui le fait, car Dieu l'a accueilli. </a:t>
            </a:r>
            <a:endParaRPr/>
          </a:p>
          <a:p>
            <a:pPr indent="0" lvl="0" marL="0" rtl="0" algn="l">
              <a:spcBef>
                <a:spcPts val="1200"/>
              </a:spcBef>
              <a:spcAft>
                <a:spcPts val="1200"/>
              </a:spcAft>
              <a:buNone/>
            </a:pPr>
            <a:r>
              <a:rPr lang="fr"/>
              <a:t>4 Qui es-tu pour juger le serviteur d'un autre? Qu'il tienne bon ou qu'il tombe, cela regarde son seigneur. Mais il tiendra bon, car Dieu a le pouvoir de l'affermir.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767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fr"/>
              <a:t>Romains 14  - </a:t>
            </a:r>
            <a:r>
              <a:rPr lang="fr" sz="1800"/>
              <a:t>S21</a:t>
            </a:r>
            <a:endParaRPr/>
          </a:p>
        </p:txBody>
      </p:sp>
      <p:sp>
        <p:nvSpPr>
          <p:cNvPr id="67" name="Google Shape;67;p15"/>
          <p:cNvSpPr txBox="1"/>
          <p:nvPr>
            <p:ph idx="1" type="body"/>
          </p:nvPr>
        </p:nvSpPr>
        <p:spPr>
          <a:xfrm>
            <a:off x="311700" y="649475"/>
            <a:ext cx="8520600" cy="4341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fr"/>
              <a:t>5 L'un fait une différence entre les jours, un autre les estime tous égaux. Que chacun ait dans son esprit une pleine conviction.</a:t>
            </a:r>
            <a:endParaRPr/>
          </a:p>
          <a:p>
            <a:pPr indent="0" lvl="0" marL="0" rtl="0" algn="l">
              <a:spcBef>
                <a:spcPts val="1200"/>
              </a:spcBef>
              <a:spcAft>
                <a:spcPts val="0"/>
              </a:spcAft>
              <a:buNone/>
            </a:pPr>
            <a:r>
              <a:rPr lang="fr"/>
              <a:t>6 Celui qui fait une distinction entre les jours le fait pour le Seigneur [et celui qui ne fait pas de distinction le fait aussi pour le Seigneur]. Celui qui mange de tout, c’est pour le Seigneur qu’il le fait, puisqu’il exprime sa reconnaissance à Dieu. Celui qui ne mange pas de tout le fait aussi pour le Seigneur, et il est reconnaissant envers Dieu. </a:t>
            </a:r>
            <a:endParaRPr/>
          </a:p>
          <a:p>
            <a:pPr indent="0" lvl="0" marL="0" rtl="0" algn="l">
              <a:spcBef>
                <a:spcPts val="1200"/>
              </a:spcBef>
              <a:spcAft>
                <a:spcPts val="0"/>
              </a:spcAft>
              <a:buNone/>
            </a:pPr>
            <a:r>
              <a:rPr lang="fr"/>
              <a:t>7 En effet, aucun de nous ne vit pour lui-même et aucun ne meurt pour lui-même: </a:t>
            </a:r>
            <a:endParaRPr/>
          </a:p>
          <a:p>
            <a:pPr indent="0" lvl="0" marL="0" rtl="0" algn="l">
              <a:spcBef>
                <a:spcPts val="1200"/>
              </a:spcBef>
              <a:spcAft>
                <a:spcPts val="0"/>
              </a:spcAft>
              <a:buNone/>
            </a:pPr>
            <a:r>
              <a:rPr lang="fr"/>
              <a:t>8 si nous vivons, c'est pour le Seigneur que nous vivons, et si nous mourons, c'est pour le Seigneur que nous mourons. Ainsi, soit que nous vivions, soit que nous mourions, nous appartenons au Seigneur. </a:t>
            </a:r>
            <a:endParaRPr/>
          </a:p>
          <a:p>
            <a:pPr indent="0" lvl="0" marL="0" rtl="0" algn="l">
              <a:spcBef>
                <a:spcPts val="1200"/>
              </a:spcBef>
              <a:spcAft>
                <a:spcPts val="1200"/>
              </a:spcAft>
              <a:buNone/>
            </a:pPr>
            <a:r>
              <a:rPr lang="fr"/>
              <a:t>9 En effet, Christ est mort et [il est ressuscité,] il est revenu à la vie pour être le Seigneur des morts et des vivants.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767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fr"/>
              <a:t>Romains 14  - </a:t>
            </a:r>
            <a:r>
              <a:rPr lang="fr" sz="1800"/>
              <a:t>S21</a:t>
            </a:r>
            <a:endParaRPr/>
          </a:p>
        </p:txBody>
      </p:sp>
      <p:sp>
        <p:nvSpPr>
          <p:cNvPr id="73" name="Google Shape;73;p16"/>
          <p:cNvSpPr txBox="1"/>
          <p:nvPr>
            <p:ph idx="1" type="body"/>
          </p:nvPr>
        </p:nvSpPr>
        <p:spPr>
          <a:xfrm>
            <a:off x="311700" y="649475"/>
            <a:ext cx="8520600" cy="4341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fr">
                <a:solidFill>
                  <a:schemeClr val="dk1"/>
                </a:solidFill>
              </a:rPr>
              <a:t>10 Mais toi, pourquoi juges-tu ton frère? Ou toi, pourquoi méprises-tu ton frère? Nous comparaîtrons tous, en effet, devant le tribunal de Christ, </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11 car il est écrit: Je suis vivant, dit le Seigneur, chacun pliera le genou devant moi et toute langue rendra gloire à Dieu. </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12 Ainsi donc, chacun de nous rendra compte à Dieu pour lui-même.</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13 Ne nous jugeons donc plus les uns les autres, mais veillez plutôt à ne pas placer d’obstacle ou de piège devant votre frère.</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14 Je sais et je suis convaincu dans le Seigneur Jésus que rien n'est impur en soi, mais si quelqu’un considère telle chose comme impure, alors elle est impure pour lui. </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15 Si ton frère est attristé à cause de ce que tu manges, tu ne marches plus selon l'amour. Ne cause pas, par ta nourriture, la perte de celui pour lequel Christ est mort.</a:t>
            </a:r>
            <a:endParaRPr>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767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fr"/>
              <a:t>Romains 14  - </a:t>
            </a:r>
            <a:r>
              <a:rPr lang="fr" sz="1800"/>
              <a:t>S21</a:t>
            </a:r>
            <a:endParaRPr/>
          </a:p>
        </p:txBody>
      </p:sp>
      <p:sp>
        <p:nvSpPr>
          <p:cNvPr id="79" name="Google Shape;79;p17"/>
          <p:cNvSpPr txBox="1"/>
          <p:nvPr>
            <p:ph idx="1" type="body"/>
          </p:nvPr>
        </p:nvSpPr>
        <p:spPr>
          <a:xfrm>
            <a:off x="311700" y="649475"/>
            <a:ext cx="8520600" cy="43410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16 </a:t>
            </a:r>
            <a:r>
              <a:rPr lang="fr">
                <a:solidFill>
                  <a:schemeClr val="dk1"/>
                </a:solidFill>
                <a:highlight>
                  <a:srgbClr val="FFFFFF"/>
                </a:highlight>
                <a:latin typeface="Roboto"/>
                <a:ea typeface="Roboto"/>
                <a:cs typeface="Roboto"/>
                <a:sym typeface="Roboto"/>
              </a:rPr>
              <a:t>Que ce qui est bon pour vous ne devienne pas un sujet de calomnie. </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17 </a:t>
            </a:r>
            <a:r>
              <a:rPr lang="fr">
                <a:solidFill>
                  <a:schemeClr val="dk1"/>
                </a:solidFill>
                <a:highlight>
                  <a:srgbClr val="FFFFFF"/>
                </a:highlight>
                <a:latin typeface="Roboto"/>
                <a:ea typeface="Roboto"/>
                <a:cs typeface="Roboto"/>
                <a:sym typeface="Roboto"/>
              </a:rPr>
              <a:t>En effet, le royaume de Dieu, ce n'est pas le manger et le boire, mais la justice, la paix et la joie, par le Saint-Esprit. </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18 </a:t>
            </a:r>
            <a:r>
              <a:rPr lang="fr">
                <a:solidFill>
                  <a:schemeClr val="dk1"/>
                </a:solidFill>
                <a:highlight>
                  <a:srgbClr val="FFFFFF"/>
                </a:highlight>
                <a:latin typeface="Roboto"/>
                <a:ea typeface="Roboto"/>
                <a:cs typeface="Roboto"/>
                <a:sym typeface="Roboto"/>
              </a:rPr>
              <a:t>Celui qui sert Christ de cette manière est agréable à Dieu et approuvé des hommes.</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19 </a:t>
            </a:r>
            <a:r>
              <a:rPr lang="fr">
                <a:solidFill>
                  <a:schemeClr val="dk1"/>
                </a:solidFill>
                <a:highlight>
                  <a:srgbClr val="FFFFFF"/>
                </a:highlight>
                <a:latin typeface="Roboto"/>
                <a:ea typeface="Roboto"/>
                <a:cs typeface="Roboto"/>
                <a:sym typeface="Roboto"/>
              </a:rPr>
              <a:t>Ainsi donc, recherchons ce qui contribue à entretenir la paix et à nous faire grandir mutuellement dans la foi.</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t/>
            </a:r>
            <a:endParaRPr>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767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fr"/>
              <a:t>Romains 14  - </a:t>
            </a:r>
            <a:r>
              <a:rPr lang="fr" sz="1800"/>
              <a:t>S21</a:t>
            </a:r>
            <a:endParaRPr/>
          </a:p>
        </p:txBody>
      </p:sp>
      <p:sp>
        <p:nvSpPr>
          <p:cNvPr id="85" name="Google Shape;85;p18"/>
          <p:cNvSpPr txBox="1"/>
          <p:nvPr>
            <p:ph idx="1" type="body"/>
          </p:nvPr>
        </p:nvSpPr>
        <p:spPr>
          <a:xfrm>
            <a:off x="311700" y="649475"/>
            <a:ext cx="8520600" cy="43410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20 </a:t>
            </a:r>
            <a:r>
              <a:rPr lang="fr">
                <a:solidFill>
                  <a:schemeClr val="dk1"/>
                </a:solidFill>
                <a:highlight>
                  <a:srgbClr val="FFFFFF"/>
                </a:highlight>
                <a:latin typeface="Roboto"/>
                <a:ea typeface="Roboto"/>
                <a:cs typeface="Roboto"/>
                <a:sym typeface="Roboto"/>
              </a:rPr>
              <a:t>Pour de la nourriture, ne détruis pas l'œuvre de Dieu. Certes, tout est pur, mais il est mal de manger quelque chose si cela représente un obstacle pour quelqu’un. </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21 </a:t>
            </a:r>
            <a:r>
              <a:rPr lang="fr">
                <a:solidFill>
                  <a:schemeClr val="dk1"/>
                </a:solidFill>
                <a:highlight>
                  <a:srgbClr val="FFFFFF"/>
                </a:highlight>
                <a:latin typeface="Roboto"/>
                <a:ea typeface="Roboto"/>
                <a:cs typeface="Roboto"/>
                <a:sym typeface="Roboto"/>
              </a:rPr>
              <a:t>Il est bien de ne pas manger de viande, de ne pas boire de vin et de t'abstenir de ce qui peut être pour ton frère un obstacle, [</a:t>
            </a:r>
            <a:r>
              <a:rPr i="1" lang="fr">
                <a:solidFill>
                  <a:schemeClr val="dk1"/>
                </a:solidFill>
                <a:highlight>
                  <a:srgbClr val="FFFFFF"/>
                </a:highlight>
                <a:latin typeface="Roboto"/>
                <a:ea typeface="Roboto"/>
                <a:cs typeface="Roboto"/>
                <a:sym typeface="Roboto"/>
              </a:rPr>
              <a:t>un piège ou une source de faiblesse</a:t>
            </a:r>
            <a:r>
              <a:rPr lang="fr">
                <a:solidFill>
                  <a:schemeClr val="dk1"/>
                </a:solidFill>
                <a:highlight>
                  <a:srgbClr val="FFFFFF"/>
                </a:highlight>
                <a:latin typeface="Roboto"/>
                <a:ea typeface="Roboto"/>
                <a:cs typeface="Roboto"/>
                <a:sym typeface="Roboto"/>
              </a:rPr>
              <a:t>]. </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22 </a:t>
            </a:r>
            <a:r>
              <a:rPr lang="fr">
                <a:solidFill>
                  <a:schemeClr val="dk1"/>
                </a:solidFill>
                <a:highlight>
                  <a:srgbClr val="FFFFFF"/>
                </a:highlight>
                <a:latin typeface="Roboto"/>
                <a:ea typeface="Roboto"/>
                <a:cs typeface="Roboto"/>
                <a:sym typeface="Roboto"/>
              </a:rPr>
              <a:t>Cette foi que tu as, garde-la pour toi devant Dieu. Heureux celui qui ne se condamne pas lui-même par ce qu'il approuve! </a:t>
            </a:r>
            <a:endParaRPr>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rgbClr val="FFFFFF"/>
                </a:highlight>
                <a:latin typeface="Roboto"/>
                <a:ea typeface="Roboto"/>
                <a:cs typeface="Roboto"/>
                <a:sym typeface="Roboto"/>
              </a:rPr>
              <a:t>23 </a:t>
            </a:r>
            <a:r>
              <a:rPr lang="fr">
                <a:solidFill>
                  <a:schemeClr val="dk1"/>
                </a:solidFill>
                <a:highlight>
                  <a:srgbClr val="FFFFFF"/>
                </a:highlight>
                <a:latin typeface="Roboto"/>
                <a:ea typeface="Roboto"/>
                <a:cs typeface="Roboto"/>
                <a:sym typeface="Roboto"/>
              </a:rPr>
              <a:t>Mais celui qui a des doutes au sujet de ce qu'il mange est condamné, parce qu'il n'agit pas par une conviction de foi. Tout ce qui ne provient pas d’une conviction de foi est péché.</a:t>
            </a:r>
            <a:endParaRPr sz="2400">
              <a:solidFill>
                <a:schemeClr val="dk1"/>
              </a:solidFill>
              <a:highlight>
                <a:srgbClr val="FFFFFF"/>
              </a:highlight>
              <a:latin typeface="Roboto"/>
              <a:ea typeface="Roboto"/>
              <a:cs typeface="Roboto"/>
              <a:sym typeface="Roboto"/>
            </a:endParaRPr>
          </a:p>
          <a:p>
            <a:pPr indent="0" lvl="0" marL="0" rtl="0" algn="l">
              <a:spcBef>
                <a:spcPts val="1200"/>
              </a:spcBef>
              <a:spcAft>
                <a:spcPts val="0"/>
              </a:spcAft>
              <a:buNone/>
            </a:pPr>
            <a:r>
              <a:t/>
            </a:r>
            <a:endParaRPr>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fr"/>
              <a:t>Conclusion Romains 14</a:t>
            </a:r>
            <a:endParaRPr/>
          </a:p>
        </p:txBody>
      </p:sp>
      <p:sp>
        <p:nvSpPr>
          <p:cNvPr id="91" name="Google Shape;91;p19"/>
          <p:cNvSpPr txBox="1"/>
          <p:nvPr>
            <p:ph idx="1" type="body"/>
          </p:nvPr>
        </p:nvSpPr>
        <p:spPr>
          <a:xfrm>
            <a:off x="311700" y="1152475"/>
            <a:ext cx="8520600" cy="5423400"/>
          </a:xfrm>
          <a:prstGeom prst="rect">
            <a:avLst/>
          </a:prstGeom>
        </p:spPr>
        <p:txBody>
          <a:bodyPr anchorCtr="0" anchor="t" bIns="91425" lIns="91425" spcFirstLastPara="1" rIns="91425" wrap="square" tIns="91425">
            <a:spAutoFit/>
          </a:bodyPr>
          <a:lstStyle/>
          <a:p>
            <a:pPr indent="-390732" lvl="0" marL="457200" rtl="0" algn="l">
              <a:spcBef>
                <a:spcPts val="0"/>
              </a:spcBef>
              <a:spcAft>
                <a:spcPts val="0"/>
              </a:spcAft>
              <a:buSzPts val="2553"/>
              <a:buChar char="●"/>
            </a:pPr>
            <a:r>
              <a:rPr lang="fr" sz="2553"/>
              <a:t>Rechercher ce qui glorifie Dieu</a:t>
            </a:r>
            <a:endParaRPr sz="2553"/>
          </a:p>
          <a:p>
            <a:pPr indent="-390732" lvl="0" marL="457200" rtl="0" algn="l">
              <a:spcBef>
                <a:spcPts val="0"/>
              </a:spcBef>
              <a:spcAft>
                <a:spcPts val="0"/>
              </a:spcAft>
              <a:buSzPts val="2553"/>
              <a:buChar char="●"/>
            </a:pPr>
            <a:r>
              <a:rPr lang="fr" sz="2553"/>
              <a:t>Rechercher ce qui édifie les autres</a:t>
            </a:r>
            <a:endParaRPr sz="2553"/>
          </a:p>
          <a:p>
            <a:pPr indent="-390732" lvl="0" marL="457200" rtl="0" algn="l">
              <a:spcBef>
                <a:spcPts val="0"/>
              </a:spcBef>
              <a:spcAft>
                <a:spcPts val="0"/>
              </a:spcAft>
              <a:buSzPts val="2553"/>
              <a:buChar char="●"/>
            </a:pPr>
            <a:r>
              <a:rPr lang="fr" sz="2553"/>
              <a:t>Rechercher ce qui augmente l'unité au sein du corps de Christ</a:t>
            </a:r>
            <a:endParaRPr sz="2553"/>
          </a:p>
          <a:p>
            <a:pPr indent="0" lvl="0" marL="0" rtl="0" algn="l">
              <a:spcBef>
                <a:spcPts val="1200"/>
              </a:spcBef>
              <a:spcAft>
                <a:spcPts val="0"/>
              </a:spcAft>
              <a:buNone/>
            </a:pPr>
            <a:r>
              <a:rPr b="1" lang="fr">
                <a:solidFill>
                  <a:schemeClr val="dk1"/>
                </a:solidFill>
                <a:highlight>
                  <a:schemeClr val="lt1"/>
                </a:highlight>
                <a:latin typeface="Roboto"/>
                <a:ea typeface="Roboto"/>
                <a:cs typeface="Roboto"/>
                <a:sym typeface="Roboto"/>
              </a:rPr>
              <a:t>18 </a:t>
            </a:r>
            <a:r>
              <a:rPr lang="fr">
                <a:solidFill>
                  <a:schemeClr val="dk1"/>
                </a:solidFill>
                <a:highlight>
                  <a:schemeClr val="lt1"/>
                </a:highlight>
                <a:latin typeface="Roboto"/>
                <a:ea typeface="Roboto"/>
                <a:cs typeface="Roboto"/>
                <a:sym typeface="Roboto"/>
              </a:rPr>
              <a:t>Celui qui sert Christ de cette manière est agréable à Dieu et approuvé des hommes.</a:t>
            </a:r>
            <a:endParaRPr>
              <a:solidFill>
                <a:schemeClr val="dk1"/>
              </a:solidFill>
              <a:highlight>
                <a:schemeClr val="lt1"/>
              </a:highlight>
              <a:latin typeface="Roboto"/>
              <a:ea typeface="Roboto"/>
              <a:cs typeface="Roboto"/>
              <a:sym typeface="Roboto"/>
            </a:endParaRPr>
          </a:p>
          <a:p>
            <a:pPr indent="0" lvl="0" marL="0" rtl="0" algn="l">
              <a:spcBef>
                <a:spcPts val="1200"/>
              </a:spcBef>
              <a:spcAft>
                <a:spcPts val="0"/>
              </a:spcAft>
              <a:buNone/>
            </a:pPr>
            <a:r>
              <a:rPr b="1" lang="fr">
                <a:solidFill>
                  <a:schemeClr val="dk1"/>
                </a:solidFill>
                <a:highlight>
                  <a:schemeClr val="lt1"/>
                </a:highlight>
                <a:latin typeface="Roboto"/>
                <a:ea typeface="Roboto"/>
                <a:cs typeface="Roboto"/>
                <a:sym typeface="Roboto"/>
              </a:rPr>
              <a:t>19 </a:t>
            </a:r>
            <a:r>
              <a:rPr lang="fr">
                <a:solidFill>
                  <a:schemeClr val="dk1"/>
                </a:solidFill>
                <a:highlight>
                  <a:schemeClr val="lt1"/>
                </a:highlight>
                <a:latin typeface="Roboto"/>
                <a:ea typeface="Roboto"/>
                <a:cs typeface="Roboto"/>
                <a:sym typeface="Roboto"/>
              </a:rPr>
              <a:t>Ainsi donc, recherchons ce qui contribue à entretenir la paix et à nous faire grandir mutuellement dans la foi.</a:t>
            </a:r>
            <a:endParaRPr>
              <a:solidFill>
                <a:schemeClr val="dk1"/>
              </a:solidFill>
              <a:highlight>
                <a:schemeClr val="lt1"/>
              </a:highlight>
              <a:latin typeface="Roboto"/>
              <a:ea typeface="Roboto"/>
              <a:cs typeface="Roboto"/>
              <a:sym typeface="Roboto"/>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