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27af68e36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c27af68e36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09911080e_0_6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09911080e_0_6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109911080e_0_7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109911080e_0_7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109911080e_0_7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109911080e_0_7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d524b40cf6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d524b40cf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e7959fbc7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2e7959fbc7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109911080e_0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109911080e_0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09911080e_0_7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3109911080e_0_7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109911080e_0_7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109911080e_0_7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09911080e_0_5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09911080e_0_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109911080e_0_6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109911080e_0_6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109911080e_0_7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g3109911080e_0_7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d524b40c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g2d524b40c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109911080e_0_7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3109911080e_0_7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09911080e_0_6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09911080e_0_6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09911080e_0_5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09911080e_0_5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09911080e_0_6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09911080e_0_6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  <p:sp>
        <p:nvSpPr>
          <p:cNvPr id="55" name="Google Shape;55;p13"/>
          <p:cNvSpPr txBox="1"/>
          <p:nvPr>
            <p:ph idx="4294967295" type="ctrTitle"/>
          </p:nvPr>
        </p:nvSpPr>
        <p:spPr>
          <a:xfrm>
            <a:off x="1043350" y="1836675"/>
            <a:ext cx="7415700" cy="30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500">
                <a:solidFill>
                  <a:srgbClr val="FF9900"/>
                </a:solidFill>
              </a:rPr>
              <a:t>Marc 15:42-16:8</a:t>
            </a:r>
            <a:endParaRPr sz="4500">
              <a:solidFill>
                <a:srgbClr val="FF99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500"/>
              <a:t>Le Serviteur achève son œuvre : La résurrection du Serviteur</a:t>
            </a:r>
            <a:endParaRPr sz="4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1975" y="106650"/>
            <a:ext cx="5391150" cy="458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1975" y="106650"/>
            <a:ext cx="5391150" cy="458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3"/>
          <p:cNvPicPr preferRelativeResize="0"/>
          <p:nvPr/>
        </p:nvPicPr>
        <p:blipFill rotWithShape="1">
          <a:blip r:embed="rId4">
            <a:alphaModFix/>
          </a:blip>
          <a:srcRect b="92149" l="0" r="79632" t="0"/>
          <a:stretch/>
        </p:blipFill>
        <p:spPr>
          <a:xfrm>
            <a:off x="257701" y="106650"/>
            <a:ext cx="2606925" cy="85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3"/>
          <p:cNvPicPr preferRelativeResize="0"/>
          <p:nvPr/>
        </p:nvPicPr>
        <p:blipFill rotWithShape="1">
          <a:blip r:embed="rId4">
            <a:alphaModFix/>
          </a:blip>
          <a:srcRect b="8780" l="72033" r="0" t="81362"/>
          <a:stretch/>
        </p:blipFill>
        <p:spPr>
          <a:xfrm>
            <a:off x="5674300" y="3269600"/>
            <a:ext cx="3360825" cy="100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/>
              <a:t>Marc 15-16</a:t>
            </a:r>
            <a:br>
              <a:rPr lang="fr" sz="2100"/>
            </a:br>
            <a:r>
              <a:rPr lang="fr" sz="2100"/>
              <a:t>Le Serviteur achève son oeuvre</a:t>
            </a:r>
            <a:endParaRPr/>
          </a:p>
        </p:txBody>
      </p:sp>
      <p:sp>
        <p:nvSpPr>
          <p:cNvPr id="131" name="Google Shape;131;p24"/>
          <p:cNvSpPr txBox="1"/>
          <p:nvPr>
            <p:ph idx="1" type="body"/>
          </p:nvPr>
        </p:nvSpPr>
        <p:spPr>
          <a:xfrm>
            <a:off x="311700" y="2269725"/>
            <a:ext cx="8520600" cy="229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rgbClr val="FFFF00"/>
                </a:solidFill>
              </a:rPr>
              <a:t>Marc 15 : 42 - 47 Des réactions inattendues</a:t>
            </a:r>
            <a:endParaRPr sz="2800">
              <a:solidFill>
                <a:srgbClr val="FF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Marc 16 : 1 - 8 Une résurrection inattendue ?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8" y="0"/>
            <a:ext cx="385762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/>
        </p:nvSpPr>
        <p:spPr>
          <a:xfrm>
            <a:off x="2357600" y="352550"/>
            <a:ext cx="4704000" cy="3801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chemeClr val="dk1"/>
                </a:solidFill>
              </a:rPr>
              <a:t>15: </a:t>
            </a:r>
            <a:r>
              <a:rPr lang="fr" sz="2300">
                <a:solidFill>
                  <a:schemeClr val="dk1"/>
                </a:solidFill>
              </a:rPr>
              <a:t>43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chemeClr val="dk1"/>
                </a:solidFill>
              </a:rPr>
              <a:t>Joseph d'Arimathée arriva. C'était un membre éminent du conseil, qui attendait lui aussi le royaume de Dieu. Il osa se rendre vers Pilate pour demander le corps de Jésus.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/>
              <a:t>Marc 15-16</a:t>
            </a:r>
            <a:br>
              <a:rPr lang="fr" sz="2100"/>
            </a:br>
            <a:r>
              <a:rPr lang="fr" sz="2100"/>
              <a:t>Le Serviteur achève son oeuvre</a:t>
            </a:r>
            <a:endParaRPr/>
          </a:p>
        </p:txBody>
      </p:sp>
      <p:sp>
        <p:nvSpPr>
          <p:cNvPr id="147" name="Google Shape;147;p27"/>
          <p:cNvSpPr txBox="1"/>
          <p:nvPr>
            <p:ph idx="1" type="body"/>
          </p:nvPr>
        </p:nvSpPr>
        <p:spPr>
          <a:xfrm>
            <a:off x="311700" y="2269725"/>
            <a:ext cx="8520600" cy="229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Marc 15 : 42 - 47 Des réactions inattendues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800">
                <a:solidFill>
                  <a:srgbClr val="FFFF00"/>
                </a:solidFill>
              </a:rPr>
              <a:t>Marc 16 : 1 - 8 Une résurrection inattendue ?</a:t>
            </a:r>
            <a:endParaRPr sz="28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/>
        </p:nvSpPr>
        <p:spPr>
          <a:xfrm>
            <a:off x="1876200" y="352550"/>
            <a:ext cx="5317500" cy="4633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300">
                <a:solidFill>
                  <a:schemeClr val="dk1"/>
                </a:solidFill>
              </a:rPr>
              <a:t>16 : 6-7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chemeClr val="dk1"/>
                </a:solidFill>
              </a:rPr>
              <a:t>Il leur dit: «N'ayez pas peur. Vous cherchez Jésus de Nazareth, celui qui a été crucifié. Il est ressuscité, il n'est pas ici! Voici l'endroit où on l'avait déposé. Mais allez dire à ses disciples et à Pierre qu'il vous précède en Galilée: c'est là que vous le verrez, comme il vous l'a dit.» </a:t>
            </a:r>
            <a:endParaRPr sz="2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/>
              <a:t>Marc 15-16</a:t>
            </a:r>
            <a:br>
              <a:rPr lang="fr" sz="2100"/>
            </a:br>
            <a:r>
              <a:rPr lang="fr" sz="2100"/>
              <a:t>Le Serviteur achève son oeuvre</a:t>
            </a:r>
            <a:endParaRPr/>
          </a:p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311700" y="2269725"/>
            <a:ext cx="8520600" cy="229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Marc 15 : 42 - 47 Des réactions inattendues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Marc 16 : 1 - 8 Une résurrection inattendue ?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685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7 orateurs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(26 mars 2023 - 3 novembre 2024)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24 heures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1 grande frayeur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6900" y="445025"/>
            <a:ext cx="3079200" cy="10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5820"/>
              <a:t>Matthieu</a:t>
            </a:r>
            <a:endParaRPr sz="582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5820"/>
              <a:t>28</a:t>
            </a:r>
            <a:endParaRPr sz="5820"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7469425" y="1092275"/>
            <a:ext cx="1662600" cy="10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3200"/>
              <a:t>Marc</a:t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3200"/>
              <a:t>16</a:t>
            </a:r>
            <a:endParaRPr sz="3200"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086200" y="716775"/>
            <a:ext cx="2023800" cy="10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5000"/>
              <a:t>Luc</a:t>
            </a:r>
            <a:endParaRPr sz="5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5000"/>
              <a:t>24</a:t>
            </a:r>
            <a:endParaRPr sz="5000"/>
          </a:p>
        </p:txBody>
      </p:sp>
      <p:sp>
        <p:nvSpPr>
          <p:cNvPr id="69" name="Google Shape;69;p15"/>
          <p:cNvSpPr txBox="1"/>
          <p:nvPr>
            <p:ph type="title"/>
          </p:nvPr>
        </p:nvSpPr>
        <p:spPr>
          <a:xfrm>
            <a:off x="5262400" y="837025"/>
            <a:ext cx="2023800" cy="108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4300"/>
              <a:t>Jean</a:t>
            </a:r>
            <a:endParaRPr sz="4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4300"/>
              <a:t>21</a:t>
            </a:r>
            <a:endParaRPr sz="4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  <p:grpSp>
        <p:nvGrpSpPr>
          <p:cNvPr id="75" name="Google Shape;75;p16"/>
          <p:cNvGrpSpPr/>
          <p:nvPr/>
        </p:nvGrpSpPr>
        <p:grpSpPr>
          <a:xfrm>
            <a:off x="55075" y="1460975"/>
            <a:ext cx="9092100" cy="2004000"/>
            <a:chOff x="55075" y="1460975"/>
            <a:chExt cx="9092100" cy="2004000"/>
          </a:xfrm>
        </p:grpSpPr>
        <p:sp>
          <p:nvSpPr>
            <p:cNvPr id="76" name="Google Shape;76;p16"/>
            <p:cNvSpPr/>
            <p:nvPr/>
          </p:nvSpPr>
          <p:spPr>
            <a:xfrm>
              <a:off x="55075" y="1476125"/>
              <a:ext cx="9092100" cy="198300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6"/>
            <p:cNvSpPr txBox="1"/>
            <p:nvPr/>
          </p:nvSpPr>
          <p:spPr>
            <a:xfrm>
              <a:off x="2142075" y="1460975"/>
              <a:ext cx="4260300" cy="200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2200">
                  <a:solidFill>
                    <a:schemeClr val="dk1"/>
                  </a:solidFill>
                </a:rPr>
                <a:t>“En effet, le Fils de l'homme est venu non pour être servi, mais pour servir et donner sa vie en rançon pour beaucoup.”</a:t>
              </a:r>
              <a:endParaRPr sz="2200">
                <a:solidFill>
                  <a:schemeClr val="dk1"/>
                </a:solidFill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700">
                  <a:solidFill>
                    <a:schemeClr val="dk1"/>
                  </a:solidFill>
                </a:rPr>
                <a:t>Marc 10:45</a:t>
              </a:r>
              <a:endParaRPr sz="2500"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  <p:grpSp>
        <p:nvGrpSpPr>
          <p:cNvPr id="83" name="Google Shape;83;p17"/>
          <p:cNvGrpSpPr/>
          <p:nvPr/>
        </p:nvGrpSpPr>
        <p:grpSpPr>
          <a:xfrm>
            <a:off x="55075" y="1476125"/>
            <a:ext cx="9092100" cy="1983000"/>
            <a:chOff x="55075" y="1476125"/>
            <a:chExt cx="9092100" cy="1983000"/>
          </a:xfrm>
        </p:grpSpPr>
        <p:sp>
          <p:nvSpPr>
            <p:cNvPr id="84" name="Google Shape;84;p17"/>
            <p:cNvSpPr/>
            <p:nvPr/>
          </p:nvSpPr>
          <p:spPr>
            <a:xfrm>
              <a:off x="55075" y="1476125"/>
              <a:ext cx="9092100" cy="198300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7"/>
            <p:cNvSpPr txBox="1"/>
            <p:nvPr/>
          </p:nvSpPr>
          <p:spPr>
            <a:xfrm>
              <a:off x="731675" y="1765775"/>
              <a:ext cx="72102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r" sz="3000">
                  <a:solidFill>
                    <a:schemeClr val="dk1"/>
                  </a:solidFill>
                </a:rPr>
                <a:t>1:1–8:30 						8:31-16:8</a:t>
              </a:r>
              <a:endParaRPr sz="2000">
                <a:solidFill>
                  <a:schemeClr val="dk1"/>
                </a:solidFill>
              </a:endParaRPr>
            </a:p>
          </p:txBody>
        </p:sp>
        <p:sp>
          <p:nvSpPr>
            <p:cNvPr id="86" name="Google Shape;86;p17"/>
            <p:cNvSpPr txBox="1"/>
            <p:nvPr/>
          </p:nvSpPr>
          <p:spPr>
            <a:xfrm>
              <a:off x="100675" y="2590825"/>
              <a:ext cx="81618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r" sz="2000">
                  <a:solidFill>
                    <a:schemeClr val="dk1"/>
                  </a:solidFill>
                </a:rPr>
                <a:t>Le ministère du Serviteur 		Le chemin de souffrance du Serviteur</a:t>
              </a:r>
              <a:endParaRPr sz="2000"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  <p:sp>
        <p:nvSpPr>
          <p:cNvPr id="92" name="Google Shape;92;p18"/>
          <p:cNvSpPr/>
          <p:nvPr/>
        </p:nvSpPr>
        <p:spPr>
          <a:xfrm>
            <a:off x="55075" y="1476125"/>
            <a:ext cx="9092100" cy="1983000"/>
          </a:xfrm>
          <a:prstGeom prst="homePlate">
            <a:avLst>
              <a:gd fmla="val 50000" name="adj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/>
        </p:nvSpPr>
        <p:spPr>
          <a:xfrm>
            <a:off x="731675" y="1765775"/>
            <a:ext cx="7210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3000">
                <a:solidFill>
                  <a:schemeClr val="dk1"/>
                </a:solidFill>
              </a:rPr>
              <a:t>1:1–8:30 						8:31-16:8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100675" y="2590825"/>
            <a:ext cx="8161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000">
                <a:solidFill>
                  <a:schemeClr val="dk1"/>
                </a:solidFill>
              </a:rPr>
              <a:t>Le ministère du Serviteur 		Le chemin de souffrance du Serviteur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4313450" y="3537550"/>
            <a:ext cx="33624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</a:rPr>
              <a:t>Marc 15-16</a:t>
            </a:r>
            <a:br>
              <a:rPr lang="fr" sz="2100">
                <a:solidFill>
                  <a:schemeClr val="dk1"/>
                </a:solidFill>
              </a:rPr>
            </a:br>
            <a:r>
              <a:rPr lang="fr" sz="2100">
                <a:solidFill>
                  <a:schemeClr val="dk1"/>
                </a:solidFill>
              </a:rPr>
              <a:t>Le Serviteur achève son oeuvre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685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7 orateurs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(26 mars 2023 - 3 novembre 2024)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24 heures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1 grande peur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685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16 : 8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Elles sortirent du tombeau et s'enfuirent, toutes tremblantes et bouleversées, et elles ne dirent rien à personne car elles étaient </a:t>
            </a:r>
            <a:r>
              <a:rPr lang="fr" sz="3300">
                <a:solidFill>
                  <a:srgbClr val="FFFF00"/>
                </a:solidFill>
              </a:rPr>
              <a:t>effrayées</a:t>
            </a:r>
            <a:r>
              <a:rPr lang="fr" sz="2800">
                <a:solidFill>
                  <a:schemeClr val="dk1"/>
                </a:solidFill>
              </a:rPr>
              <a:t>.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685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7 orateurs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(26 mars 2023 - 3 novembre 2024)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24 heures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chemeClr val="dk1"/>
                </a:solidFill>
              </a:rPr>
              <a:t>1 grande peur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  <p:sp>
        <p:nvSpPr>
          <p:cNvPr id="113" name="Google Shape;113;p21"/>
          <p:cNvSpPr txBox="1"/>
          <p:nvPr>
            <p:ph type="title"/>
          </p:nvPr>
        </p:nvSpPr>
        <p:spPr>
          <a:xfrm>
            <a:off x="311700" y="445025"/>
            <a:ext cx="8520600" cy="10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 sz="5000"/>
              <a:t>Marc, le livre du Serviteur</a:t>
            </a:r>
            <a:endParaRPr sz="5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